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0"/>
  </p:notesMasterIdLst>
  <p:sldIdLst>
    <p:sldId id="292" r:id="rId2"/>
    <p:sldId id="260" r:id="rId3"/>
    <p:sldId id="270" r:id="rId4"/>
    <p:sldId id="257" r:id="rId5"/>
    <p:sldId id="267" r:id="rId6"/>
    <p:sldId id="261" r:id="rId7"/>
    <p:sldId id="263" r:id="rId8"/>
    <p:sldId id="269" r:id="rId9"/>
    <p:sldId id="262" r:id="rId10"/>
    <p:sldId id="264" r:id="rId11"/>
    <p:sldId id="265" r:id="rId12"/>
    <p:sldId id="277" r:id="rId13"/>
    <p:sldId id="275" r:id="rId14"/>
    <p:sldId id="282" r:id="rId15"/>
    <p:sldId id="274" r:id="rId16"/>
    <p:sldId id="281" r:id="rId17"/>
    <p:sldId id="288" r:id="rId18"/>
    <p:sldId id="273" r:id="rId19"/>
    <p:sldId id="287" r:id="rId20"/>
    <p:sldId id="294" r:id="rId21"/>
    <p:sldId id="276" r:id="rId22"/>
    <p:sldId id="289" r:id="rId23"/>
    <p:sldId id="290" r:id="rId24"/>
    <p:sldId id="295" r:id="rId25"/>
    <p:sldId id="293" r:id="rId26"/>
    <p:sldId id="297" r:id="rId27"/>
    <p:sldId id="296" r:id="rId28"/>
    <p:sldId id="279"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loop="1">
    <p:kiosk/>
    <p:sldAll/>
    <p:penClr>
      <a:srgbClr val="FF0000"/>
    </p:penClr>
  </p:showPr>
  <p:clrMru>
    <a:srgbClr val="FF3300"/>
    <a:srgbClr val="0031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E0E286-6B5E-4238-85CE-044F7D9529E2}" type="slidenum">
              <a:rPr lang="sv-SE"/>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Garamond" pitchFamily="18" charset="0"/>
        <a:ea typeface="+mn-ea"/>
        <a:cs typeface="+mn-cs"/>
      </a:defRPr>
    </a:lvl1pPr>
    <a:lvl2pPr marL="457200" algn="l" rtl="0" fontAlgn="base">
      <a:spcBef>
        <a:spcPct val="30000"/>
      </a:spcBef>
      <a:spcAft>
        <a:spcPct val="0"/>
      </a:spcAft>
      <a:defRPr sz="1200" kern="1200">
        <a:solidFill>
          <a:schemeClr val="tx1"/>
        </a:solidFill>
        <a:latin typeface="Garamond" pitchFamily="18" charset="0"/>
        <a:ea typeface="+mn-ea"/>
        <a:cs typeface="+mn-cs"/>
      </a:defRPr>
    </a:lvl2pPr>
    <a:lvl3pPr marL="914400" algn="l" rtl="0" fontAlgn="base">
      <a:spcBef>
        <a:spcPct val="30000"/>
      </a:spcBef>
      <a:spcAft>
        <a:spcPct val="0"/>
      </a:spcAft>
      <a:defRPr sz="1200" kern="1200">
        <a:solidFill>
          <a:schemeClr val="tx1"/>
        </a:solidFill>
        <a:latin typeface="Garamond" pitchFamily="18" charset="0"/>
        <a:ea typeface="+mn-ea"/>
        <a:cs typeface="+mn-cs"/>
      </a:defRPr>
    </a:lvl3pPr>
    <a:lvl4pPr marL="1371600" algn="l" rtl="0" fontAlgn="base">
      <a:spcBef>
        <a:spcPct val="30000"/>
      </a:spcBef>
      <a:spcAft>
        <a:spcPct val="0"/>
      </a:spcAft>
      <a:defRPr sz="1200" kern="1200">
        <a:solidFill>
          <a:schemeClr val="tx1"/>
        </a:solidFill>
        <a:latin typeface="Garamond" pitchFamily="18" charset="0"/>
        <a:ea typeface="+mn-ea"/>
        <a:cs typeface="+mn-cs"/>
      </a:defRPr>
    </a:lvl4pPr>
    <a:lvl5pPr marL="1828800" algn="l" rtl="0" fontAlgn="base">
      <a:spcBef>
        <a:spcPct val="30000"/>
      </a:spcBef>
      <a:spcAft>
        <a:spcPct val="0"/>
      </a:spcAft>
      <a:defRPr sz="1200" kern="1200">
        <a:solidFill>
          <a:schemeClr val="tx1"/>
        </a:solidFill>
        <a:latin typeface="Garamond"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B89FA-05E4-4ED3-AAD8-59EAEC261A1D}" type="slidenum">
              <a:rPr lang="sv-SE"/>
              <a:pPr/>
              <a:t>13</a:t>
            </a:fld>
            <a:endParaRPr lang="sv-SE"/>
          </a:p>
        </p:txBody>
      </p:sp>
      <p:sp>
        <p:nvSpPr>
          <p:cNvPr id="30722" name="Rectangle 2"/>
          <p:cNvSpPr>
            <a:spLocks noRot="1" noChangeArrowheads="1" noTextEdit="1"/>
          </p:cNvSpPr>
          <p:nvPr>
            <p:ph type="sldImg"/>
          </p:nvPr>
        </p:nvSpPr>
        <p:spPr>
          <a:xfrm>
            <a:off x="1301750" y="804863"/>
            <a:ext cx="4256088" cy="3192462"/>
          </a:xfrm>
          <a:ln w="12700" cap="flat">
            <a:solidFill>
              <a:schemeClr val="tx1"/>
            </a:solidFill>
          </a:ln>
        </p:spPr>
      </p:sp>
      <p:sp>
        <p:nvSpPr>
          <p:cNvPr id="30723" name="Rectangle 3"/>
          <p:cNvSpPr>
            <a:spLocks noGrp="1" noChangeArrowheads="1"/>
          </p:cNvSpPr>
          <p:nvPr>
            <p:ph type="body" idx="1"/>
          </p:nvPr>
        </p:nvSpPr>
        <p:spPr>
          <a:xfrm>
            <a:off x="920750" y="4354513"/>
            <a:ext cx="5016500" cy="3843337"/>
          </a:xfrm>
          <a:ln/>
        </p:spPr>
        <p:txBody>
          <a:bodyPr lIns="88900" tIns="46038" rIns="88900" bIns="46038"/>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B62A5-55AD-4BF8-BAAD-88ECBECE7038}" type="slidenum">
              <a:rPr lang="sv-SE"/>
              <a:pPr/>
              <a:t>15</a:t>
            </a:fld>
            <a:endParaRPr lang="sv-SE"/>
          </a:p>
        </p:txBody>
      </p:sp>
      <p:sp>
        <p:nvSpPr>
          <p:cNvPr id="28674" name="Rectangle 2"/>
          <p:cNvSpPr>
            <a:spLocks noRot="1" noChangeArrowheads="1" noTextEdit="1"/>
          </p:cNvSpPr>
          <p:nvPr>
            <p:ph type="sldImg"/>
          </p:nvPr>
        </p:nvSpPr>
        <p:spPr>
          <a:xfrm>
            <a:off x="1301750" y="804863"/>
            <a:ext cx="4256088" cy="3192462"/>
          </a:xfrm>
          <a:ln w="12700" cap="flat">
            <a:solidFill>
              <a:schemeClr val="tx1"/>
            </a:solidFill>
          </a:ln>
        </p:spPr>
      </p:sp>
      <p:sp>
        <p:nvSpPr>
          <p:cNvPr id="28675" name="Rectangle 3"/>
          <p:cNvSpPr>
            <a:spLocks noGrp="1" noChangeArrowheads="1"/>
          </p:cNvSpPr>
          <p:nvPr>
            <p:ph type="body" idx="1"/>
          </p:nvPr>
        </p:nvSpPr>
        <p:spPr>
          <a:xfrm>
            <a:off x="920750" y="4354513"/>
            <a:ext cx="5016500" cy="3843337"/>
          </a:xfrm>
          <a:ln/>
        </p:spPr>
        <p:txBody>
          <a:bodyPr lIns="88900" tIns="46038" rIns="88900" bIns="46038"/>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4AAB3-3E4B-40DD-AA3C-F3EF988237C5}" type="slidenum">
              <a:rPr lang="sv-SE"/>
              <a:pPr/>
              <a:t>16</a:t>
            </a:fld>
            <a:endParaRPr lang="sv-SE"/>
          </a:p>
        </p:txBody>
      </p:sp>
      <p:sp>
        <p:nvSpPr>
          <p:cNvPr id="37890" name="Rectangle 2"/>
          <p:cNvSpPr>
            <a:spLocks noRot="1" noChangeArrowheads="1" noTextEdit="1"/>
          </p:cNvSpPr>
          <p:nvPr>
            <p:ph type="sldImg"/>
          </p:nvPr>
        </p:nvSpPr>
        <p:spPr>
          <a:xfrm>
            <a:off x="1301750" y="804863"/>
            <a:ext cx="4256088" cy="3192462"/>
          </a:xfrm>
          <a:ln w="12700" cap="flat">
            <a:solidFill>
              <a:schemeClr val="tx1"/>
            </a:solidFill>
          </a:ln>
        </p:spPr>
      </p:sp>
      <p:sp>
        <p:nvSpPr>
          <p:cNvPr id="37891" name="Rectangle 3"/>
          <p:cNvSpPr>
            <a:spLocks noGrp="1" noChangeArrowheads="1"/>
          </p:cNvSpPr>
          <p:nvPr>
            <p:ph type="body" idx="1"/>
          </p:nvPr>
        </p:nvSpPr>
        <p:spPr>
          <a:xfrm>
            <a:off x="920750" y="4354513"/>
            <a:ext cx="5016500" cy="3843337"/>
          </a:xfrm>
          <a:ln/>
        </p:spPr>
        <p:txBody>
          <a:bodyPr lIns="88900" tIns="46038" rIns="88900" bIns="46038"/>
          <a:lstStyle/>
          <a:p>
            <a:pPr eaLnBrk="0" latinLnBrk="1" hangingPunct="0"/>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6018" name="Group 2"/>
          <p:cNvGrpSpPr>
            <a:grpSpLocks/>
          </p:cNvGrpSpPr>
          <p:nvPr/>
        </p:nvGrpSpPr>
        <p:grpSpPr bwMode="auto">
          <a:xfrm>
            <a:off x="0" y="0"/>
            <a:ext cx="9140825" cy="6850063"/>
            <a:chOff x="0" y="0"/>
            <a:chExt cx="5758" cy="4315"/>
          </a:xfrm>
        </p:grpSpPr>
        <p:grpSp>
          <p:nvGrpSpPr>
            <p:cNvPr id="86019" name="Group 3"/>
            <p:cNvGrpSpPr>
              <a:grpSpLocks/>
            </p:cNvGrpSpPr>
            <p:nvPr userDrawn="1"/>
          </p:nvGrpSpPr>
          <p:grpSpPr bwMode="auto">
            <a:xfrm>
              <a:off x="1728" y="2230"/>
              <a:ext cx="4027" cy="2085"/>
              <a:chOff x="1728" y="2230"/>
              <a:chExt cx="4027" cy="2085"/>
            </a:xfrm>
          </p:grpSpPr>
          <p:sp>
            <p:nvSpPr>
              <p:cNvPr id="86020"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86021"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86022"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86023"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86024"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86025"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86026"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86027" name="Rectangle 11"/>
          <p:cNvSpPr>
            <a:spLocks noGrp="1" noChangeArrowheads="1"/>
          </p:cNvSpPr>
          <p:nvPr>
            <p:ph type="ctrTitle" sz="quarter"/>
          </p:nvPr>
        </p:nvSpPr>
        <p:spPr>
          <a:xfrm>
            <a:off x="685800" y="1736725"/>
            <a:ext cx="7772400" cy="1920875"/>
          </a:xfrm>
        </p:spPr>
        <p:txBody>
          <a:bodyPr/>
          <a:lstStyle>
            <a:lvl1pPr>
              <a:defRPr sz="6000"/>
            </a:lvl1pPr>
          </a:lstStyle>
          <a:p>
            <a:r>
              <a:rPr lang="sv-SE"/>
              <a:t>Click to edit Master title style</a:t>
            </a:r>
          </a:p>
        </p:txBody>
      </p:sp>
      <p:sp>
        <p:nvSpPr>
          <p:cNvPr id="860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sv-SE"/>
              <a:t>Click to edit Master subtitle style</a:t>
            </a:r>
          </a:p>
        </p:txBody>
      </p:sp>
      <p:sp>
        <p:nvSpPr>
          <p:cNvPr id="86029" name="Rectangle 13"/>
          <p:cNvSpPr>
            <a:spLocks noGrp="1" noChangeArrowheads="1"/>
          </p:cNvSpPr>
          <p:nvPr>
            <p:ph type="dt" sz="quarter" idx="2"/>
          </p:nvPr>
        </p:nvSpPr>
        <p:spPr>
          <a:xfrm>
            <a:off x="457200" y="6248400"/>
            <a:ext cx="2133600" cy="476250"/>
          </a:xfrm>
        </p:spPr>
        <p:txBody>
          <a:bodyPr/>
          <a:lstStyle>
            <a:lvl1pPr>
              <a:defRPr/>
            </a:lvl1pPr>
          </a:lstStyle>
          <a:p>
            <a:endParaRPr lang="sv-SE"/>
          </a:p>
        </p:txBody>
      </p:sp>
      <p:sp>
        <p:nvSpPr>
          <p:cNvPr id="86030" name="Rectangle 14"/>
          <p:cNvSpPr>
            <a:spLocks noGrp="1" noChangeArrowheads="1"/>
          </p:cNvSpPr>
          <p:nvPr>
            <p:ph type="ftr" sz="quarter" idx="3"/>
          </p:nvPr>
        </p:nvSpPr>
        <p:spPr>
          <a:xfrm>
            <a:off x="3124200" y="6251575"/>
            <a:ext cx="2895600" cy="476250"/>
          </a:xfrm>
        </p:spPr>
        <p:txBody>
          <a:bodyPr/>
          <a:lstStyle>
            <a:lvl1pPr>
              <a:defRPr/>
            </a:lvl1pPr>
          </a:lstStyle>
          <a:p>
            <a:endParaRPr lang="sv-SE"/>
          </a:p>
        </p:txBody>
      </p:sp>
      <p:sp>
        <p:nvSpPr>
          <p:cNvPr id="86031" name="Rectangle 15"/>
          <p:cNvSpPr>
            <a:spLocks noGrp="1" noChangeArrowheads="1"/>
          </p:cNvSpPr>
          <p:nvPr>
            <p:ph type="sldNum" sz="quarter" idx="4"/>
          </p:nvPr>
        </p:nvSpPr>
        <p:spPr>
          <a:xfrm>
            <a:off x="6553200" y="6254750"/>
            <a:ext cx="2133600" cy="476250"/>
          </a:xfrm>
        </p:spPr>
        <p:txBody>
          <a:bodyPr/>
          <a:lstStyle>
            <a:lvl1pPr>
              <a:defRPr/>
            </a:lvl1pPr>
          </a:lstStyle>
          <a:p>
            <a:fld id="{6044D9CC-0F38-400F-8D37-4C89C03B5018}" type="slidenum">
              <a:rPr lang="sv-SE"/>
              <a:pPr/>
              <a:t>‹#›</a:t>
            </a:fld>
            <a:endParaRPr lang="sv-SE"/>
          </a:p>
        </p:txBody>
      </p:sp>
    </p:spTree>
  </p:cSld>
  <p:clrMapOvr>
    <a:masterClrMapping/>
  </p:clrMapOvr>
  <p:transition spd="med" advClick="0" advTm="1500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3D752994-5BC0-44DE-8ADF-8CA72874C053}" type="slidenum">
              <a:rPr lang="sv-SE"/>
              <a:pPr/>
              <a:t>‹#›</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BA09C225-6E84-4D45-80B7-A4F9845F925C}" type="slidenum">
              <a:rPr lang="sv-SE"/>
              <a:pPr/>
              <a:t>‹#›</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E07F4836-7E1C-4729-86AB-A037A7699D31}" type="slidenum">
              <a:rPr lang="sv-SE"/>
              <a:pPr/>
              <a:t>‹#›</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sv-SE"/>
          </a:p>
        </p:txBody>
      </p:sp>
      <p:sp>
        <p:nvSpPr>
          <p:cNvPr id="5" name="Slide Number Placeholder 4"/>
          <p:cNvSpPr>
            <a:spLocks noGrp="1"/>
          </p:cNvSpPr>
          <p:nvPr>
            <p:ph type="sldNum" sz="quarter" idx="11"/>
          </p:nvPr>
        </p:nvSpPr>
        <p:spPr/>
        <p:txBody>
          <a:bodyPr/>
          <a:lstStyle>
            <a:lvl1pPr>
              <a:defRPr/>
            </a:lvl1pPr>
          </a:lstStyle>
          <a:p>
            <a:fld id="{58974A65-FFAE-4FC0-930B-601803C85C3D}" type="slidenum">
              <a:rPr lang="sv-SE"/>
              <a:pPr/>
              <a:t>‹#›</a:t>
            </a:fld>
            <a:endParaRPr lang="sv-SE"/>
          </a:p>
        </p:txBody>
      </p:sp>
      <p:sp>
        <p:nvSpPr>
          <p:cNvPr id="6" name="Footer Placeholder 5"/>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sv-SE"/>
          </a:p>
        </p:txBody>
      </p:sp>
      <p:sp>
        <p:nvSpPr>
          <p:cNvPr id="6" name="Slide Number Placeholder 5"/>
          <p:cNvSpPr>
            <a:spLocks noGrp="1"/>
          </p:cNvSpPr>
          <p:nvPr>
            <p:ph type="sldNum" sz="quarter" idx="11"/>
          </p:nvPr>
        </p:nvSpPr>
        <p:spPr/>
        <p:txBody>
          <a:bodyPr/>
          <a:lstStyle>
            <a:lvl1pPr>
              <a:defRPr/>
            </a:lvl1pPr>
          </a:lstStyle>
          <a:p>
            <a:fld id="{2914DEAE-7561-4E80-8690-1C053534D768}" type="slidenum">
              <a:rPr lang="sv-SE"/>
              <a:pPr/>
              <a:t>‹#›</a:t>
            </a:fld>
            <a:endParaRPr lang="sv-SE"/>
          </a:p>
        </p:txBody>
      </p:sp>
      <p:sp>
        <p:nvSpPr>
          <p:cNvPr id="7" name="Footer Placeholder 6"/>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sv-SE"/>
          </a:p>
        </p:txBody>
      </p:sp>
      <p:sp>
        <p:nvSpPr>
          <p:cNvPr id="8" name="Slide Number Placeholder 7"/>
          <p:cNvSpPr>
            <a:spLocks noGrp="1"/>
          </p:cNvSpPr>
          <p:nvPr>
            <p:ph type="sldNum" sz="quarter" idx="11"/>
          </p:nvPr>
        </p:nvSpPr>
        <p:spPr/>
        <p:txBody>
          <a:bodyPr/>
          <a:lstStyle>
            <a:lvl1pPr>
              <a:defRPr/>
            </a:lvl1pPr>
          </a:lstStyle>
          <a:p>
            <a:fld id="{ADC00433-EB08-4BFD-8CE3-D3931EFD2136}" type="slidenum">
              <a:rPr lang="sv-SE"/>
              <a:pPr/>
              <a:t>‹#›</a:t>
            </a:fld>
            <a:endParaRPr lang="sv-SE"/>
          </a:p>
        </p:txBody>
      </p:sp>
      <p:sp>
        <p:nvSpPr>
          <p:cNvPr id="9" name="Footer Placeholder 8"/>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sv-SE"/>
          </a:p>
        </p:txBody>
      </p:sp>
      <p:sp>
        <p:nvSpPr>
          <p:cNvPr id="4" name="Slide Number Placeholder 3"/>
          <p:cNvSpPr>
            <a:spLocks noGrp="1"/>
          </p:cNvSpPr>
          <p:nvPr>
            <p:ph type="sldNum" sz="quarter" idx="11"/>
          </p:nvPr>
        </p:nvSpPr>
        <p:spPr/>
        <p:txBody>
          <a:bodyPr/>
          <a:lstStyle>
            <a:lvl1pPr>
              <a:defRPr/>
            </a:lvl1pPr>
          </a:lstStyle>
          <a:p>
            <a:fld id="{B1C3C1F9-2975-46DF-A3FD-AE6C9A3B4A24}" type="slidenum">
              <a:rPr lang="sv-SE"/>
              <a:pPr/>
              <a:t>‹#›</a:t>
            </a:fld>
            <a:endParaRPr lang="sv-SE"/>
          </a:p>
        </p:txBody>
      </p:sp>
      <p:sp>
        <p:nvSpPr>
          <p:cNvPr id="5" name="Footer Placeholder 4"/>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sv-SE"/>
          </a:p>
        </p:txBody>
      </p:sp>
      <p:sp>
        <p:nvSpPr>
          <p:cNvPr id="3" name="Slide Number Placeholder 2"/>
          <p:cNvSpPr>
            <a:spLocks noGrp="1"/>
          </p:cNvSpPr>
          <p:nvPr>
            <p:ph type="sldNum" sz="quarter" idx="11"/>
          </p:nvPr>
        </p:nvSpPr>
        <p:spPr/>
        <p:txBody>
          <a:bodyPr/>
          <a:lstStyle>
            <a:lvl1pPr>
              <a:defRPr/>
            </a:lvl1pPr>
          </a:lstStyle>
          <a:p>
            <a:fld id="{52488CBF-3F11-41AF-B7B4-41852E300904}" type="slidenum">
              <a:rPr lang="sv-SE"/>
              <a:pPr/>
              <a:t>‹#›</a:t>
            </a:fld>
            <a:endParaRPr lang="sv-SE"/>
          </a:p>
        </p:txBody>
      </p:sp>
      <p:sp>
        <p:nvSpPr>
          <p:cNvPr id="4" name="Footer Placeholder 3"/>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p>
        </p:txBody>
      </p:sp>
      <p:sp>
        <p:nvSpPr>
          <p:cNvPr id="6" name="Slide Number Placeholder 5"/>
          <p:cNvSpPr>
            <a:spLocks noGrp="1"/>
          </p:cNvSpPr>
          <p:nvPr>
            <p:ph type="sldNum" sz="quarter" idx="11"/>
          </p:nvPr>
        </p:nvSpPr>
        <p:spPr/>
        <p:txBody>
          <a:bodyPr/>
          <a:lstStyle>
            <a:lvl1pPr>
              <a:defRPr/>
            </a:lvl1pPr>
          </a:lstStyle>
          <a:p>
            <a:fld id="{43F73739-4BEF-4881-9EDA-17AB669BC191}" type="slidenum">
              <a:rPr lang="sv-SE"/>
              <a:pPr/>
              <a:t>‹#›</a:t>
            </a:fld>
            <a:endParaRPr lang="sv-SE"/>
          </a:p>
        </p:txBody>
      </p:sp>
      <p:sp>
        <p:nvSpPr>
          <p:cNvPr id="7" name="Footer Placeholder 6"/>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v-SE"/>
          </a:p>
        </p:txBody>
      </p:sp>
      <p:sp>
        <p:nvSpPr>
          <p:cNvPr id="6" name="Slide Number Placeholder 5"/>
          <p:cNvSpPr>
            <a:spLocks noGrp="1"/>
          </p:cNvSpPr>
          <p:nvPr>
            <p:ph type="sldNum" sz="quarter" idx="11"/>
          </p:nvPr>
        </p:nvSpPr>
        <p:spPr/>
        <p:txBody>
          <a:bodyPr/>
          <a:lstStyle>
            <a:lvl1pPr>
              <a:defRPr/>
            </a:lvl1pPr>
          </a:lstStyle>
          <a:p>
            <a:fld id="{4441FCDE-B348-4A03-BF7A-0F58B0BECF70}" type="slidenum">
              <a:rPr lang="sv-SE"/>
              <a:pPr/>
              <a:t>‹#›</a:t>
            </a:fld>
            <a:endParaRPr lang="sv-SE"/>
          </a:p>
        </p:txBody>
      </p:sp>
      <p:sp>
        <p:nvSpPr>
          <p:cNvPr id="7" name="Footer Placeholder 6"/>
          <p:cNvSpPr>
            <a:spLocks noGrp="1"/>
          </p:cNvSpPr>
          <p:nvPr>
            <p:ph type="ftr" sz="quarter" idx="12"/>
          </p:nvPr>
        </p:nvSpPr>
        <p:spPr/>
        <p:txBody>
          <a:bodyPr/>
          <a:lstStyle>
            <a:lvl1pPr>
              <a:defRPr/>
            </a:lvl1pPr>
          </a:lstStyle>
          <a:p>
            <a:endParaRPr lang="sv-SE"/>
          </a:p>
        </p:txBody>
      </p:sp>
    </p:spTree>
  </p:cSld>
  <p:clrMapOvr>
    <a:masterClrMapping/>
  </p:clrMapOvr>
  <p:transition spd="med"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sv-SE"/>
          </a:p>
        </p:txBody>
      </p:sp>
      <p:sp>
        <p:nvSpPr>
          <p:cNvPr id="8499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AB2EE9C7-F0F2-4A62-915C-CF9113F94E1C}" type="slidenum">
              <a:rPr lang="sv-SE"/>
              <a:pPr/>
              <a:t>‹#›</a:t>
            </a:fld>
            <a:endParaRPr lang="sv-SE"/>
          </a:p>
        </p:txBody>
      </p:sp>
      <p:grpSp>
        <p:nvGrpSpPr>
          <p:cNvPr id="84996" name="Group 4"/>
          <p:cNvGrpSpPr>
            <a:grpSpLocks/>
          </p:cNvGrpSpPr>
          <p:nvPr/>
        </p:nvGrpSpPr>
        <p:grpSpPr bwMode="auto">
          <a:xfrm>
            <a:off x="0" y="0"/>
            <a:ext cx="9140825" cy="6850063"/>
            <a:chOff x="0" y="0"/>
            <a:chExt cx="5758" cy="4315"/>
          </a:xfrm>
        </p:grpSpPr>
        <p:grpSp>
          <p:nvGrpSpPr>
            <p:cNvPr id="84997" name="Group 5"/>
            <p:cNvGrpSpPr>
              <a:grpSpLocks/>
            </p:cNvGrpSpPr>
            <p:nvPr userDrawn="1"/>
          </p:nvGrpSpPr>
          <p:grpSpPr bwMode="auto">
            <a:xfrm>
              <a:off x="1728" y="2230"/>
              <a:ext cx="4027" cy="2085"/>
              <a:chOff x="1728" y="2230"/>
              <a:chExt cx="4027" cy="2085"/>
            </a:xfrm>
          </p:grpSpPr>
          <p:sp>
            <p:nvSpPr>
              <p:cNvPr id="8499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8499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8500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8500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8500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8500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8500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8500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smtClean="0"/>
              <a:t>Click to edit Master title style</a:t>
            </a:r>
          </a:p>
        </p:txBody>
      </p:sp>
      <p:sp>
        <p:nvSpPr>
          <p:cNvPr id="8500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sv-SE"/>
          </a:p>
        </p:txBody>
      </p:sp>
      <p:sp>
        <p:nvSpPr>
          <p:cNvPr id="8500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med" advClick="0" advTm="15000"/>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wmf"/><Relationship Id="rId4" Type="http://schemas.openxmlformats.org/officeDocument/2006/relationships/image" Target="../media/image4.wmf"/><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prajapatijashbhai@yahoo.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1100138" y="508000"/>
            <a:ext cx="7216775" cy="914400"/>
          </a:xfrm>
          <a:prstGeom prst="rect">
            <a:avLst/>
          </a:prstGeom>
          <a:noFill/>
          <a:ln w="9525">
            <a:noFill/>
            <a:miter lim="800000"/>
            <a:headEnd/>
            <a:tailEnd/>
          </a:ln>
          <a:effectLst/>
        </p:spPr>
        <p:txBody>
          <a:bodyPr>
            <a:spAutoFit/>
          </a:bodyPr>
          <a:lstStyle/>
          <a:p>
            <a:pPr algn="ctr" eaLnBrk="0" hangingPunct="0"/>
            <a:r>
              <a:rPr lang="sv-SE" sz="5400" b="1" dirty="0">
                <a:solidFill>
                  <a:schemeClr val="accent1"/>
                </a:solidFill>
                <a:effectLst>
                  <a:outerShdw blurRad="38100" dist="38100" dir="2700000" algn="tl">
                    <a:srgbClr val="000000"/>
                  </a:outerShdw>
                </a:effectLst>
              </a:rPr>
              <a:t>A net work for you !</a:t>
            </a:r>
          </a:p>
        </p:txBody>
      </p:sp>
      <p:sp>
        <p:nvSpPr>
          <p:cNvPr id="52229" name="Rectangle 5"/>
          <p:cNvSpPr>
            <a:spLocks noChangeArrowheads="1"/>
          </p:cNvSpPr>
          <p:nvPr/>
        </p:nvSpPr>
        <p:spPr bwMode="auto">
          <a:xfrm>
            <a:off x="1692275" y="2147888"/>
            <a:ext cx="5903913" cy="3873500"/>
          </a:xfrm>
          <a:prstGeom prst="rect">
            <a:avLst/>
          </a:prstGeom>
          <a:noFill/>
          <a:ln w="9525">
            <a:noFill/>
            <a:miter lim="800000"/>
            <a:headEnd/>
            <a:tailEnd/>
          </a:ln>
          <a:effectLst/>
        </p:spPr>
        <p:txBody>
          <a:bodyPr>
            <a:spAutoFit/>
          </a:bodyPr>
          <a:lstStyle/>
          <a:p>
            <a:pPr algn="r" eaLnBrk="0" hangingPunct="0"/>
            <a:r>
              <a:rPr lang="sv-SE" sz="4000">
                <a:solidFill>
                  <a:schemeClr val="accent1"/>
                </a:solidFill>
                <a:effectLst>
                  <a:outerShdw blurRad="38100" dist="38100" dir="2700000" algn="tl">
                    <a:srgbClr val="000000"/>
                  </a:outerShdw>
                </a:effectLst>
              </a:rPr>
              <a:t>SASNET-Fermented Foods</a:t>
            </a:r>
          </a:p>
          <a:p>
            <a:pPr algn="r" eaLnBrk="0" hangingPunct="0"/>
            <a:endParaRPr lang="sv-SE" sz="4000">
              <a:solidFill>
                <a:schemeClr val="accent1"/>
              </a:solidFill>
              <a:effectLst>
                <a:outerShdw blurRad="38100" dist="38100" dir="2700000" algn="tl">
                  <a:srgbClr val="000000"/>
                </a:outerShdw>
              </a:effectLst>
            </a:endParaRPr>
          </a:p>
          <a:p>
            <a:pPr algn="r" eaLnBrk="0" hangingPunct="0"/>
            <a:r>
              <a:rPr lang="sv-SE" sz="2400" u="sng">
                <a:effectLst>
                  <a:outerShdw blurRad="38100" dist="38100" dir="2700000" algn="tl">
                    <a:srgbClr val="000000"/>
                  </a:outerShdw>
                </a:effectLst>
                <a:latin typeface="Bradley Hand ITC" pitchFamily="66" charset="0"/>
              </a:rPr>
              <a:t>http://www.fermented-foods.net</a:t>
            </a:r>
          </a:p>
          <a:p>
            <a:pPr algn="r" eaLnBrk="0" hangingPunct="0"/>
            <a:endParaRPr lang="sv-SE">
              <a:effectLst>
                <a:outerShdw blurRad="38100" dist="38100" dir="2700000" algn="tl">
                  <a:srgbClr val="000000"/>
                </a:outerShdw>
              </a:effectLst>
            </a:endParaRPr>
          </a:p>
          <a:p>
            <a:pPr algn="r" eaLnBrk="0" hangingPunct="0"/>
            <a:endParaRPr lang="sv-SE">
              <a:effectLst>
                <a:outerShdw blurRad="38100" dist="38100" dir="2700000" algn="tl">
                  <a:srgbClr val="000000"/>
                </a:outerShdw>
              </a:effectLst>
            </a:endParaRPr>
          </a:p>
          <a:p>
            <a:pPr algn="r" eaLnBrk="0" hangingPunct="0"/>
            <a:endParaRPr lang="sv-SE">
              <a:solidFill>
                <a:schemeClr val="accent1"/>
              </a:solidFill>
              <a:effectLst>
                <a:outerShdw blurRad="38100" dist="38100" dir="2700000" algn="tl">
                  <a:srgbClr val="000000"/>
                </a:outerShdw>
              </a:effectLst>
            </a:endParaRPr>
          </a:p>
          <a:p>
            <a:pPr algn="r" eaLnBrk="0" hangingPunct="0"/>
            <a:r>
              <a:rPr lang="sv-SE">
                <a:solidFill>
                  <a:schemeClr val="accent1"/>
                </a:solidFill>
                <a:effectLst>
                  <a:outerShdw blurRad="38100" dist="38100" dir="2700000" algn="tl">
                    <a:srgbClr val="000000"/>
                  </a:outerShdw>
                </a:effectLst>
              </a:rPr>
              <a:t>Thanks to </a:t>
            </a:r>
          </a:p>
          <a:p>
            <a:pPr algn="r" eaLnBrk="0" hangingPunct="0"/>
            <a:r>
              <a:rPr lang="sv-SE">
                <a:solidFill>
                  <a:schemeClr val="accent1"/>
                </a:solidFill>
                <a:effectLst>
                  <a:outerShdw blurRad="38100" dist="38100" dir="2700000" algn="tl">
                    <a:srgbClr val="000000"/>
                  </a:outerShdw>
                </a:effectLst>
              </a:rPr>
              <a:t>Swedish Agency for Research Co-operation</a:t>
            </a:r>
          </a:p>
          <a:p>
            <a:pPr algn="r" eaLnBrk="0" hangingPunct="0"/>
            <a:r>
              <a:rPr lang="sv-SE">
                <a:solidFill>
                  <a:schemeClr val="accent1"/>
                </a:solidFill>
                <a:effectLst>
                  <a:outerShdw blurRad="38100" dist="38100" dir="2700000" algn="tl">
                    <a:srgbClr val="000000"/>
                  </a:outerShdw>
                </a:effectLst>
              </a:rPr>
              <a:t>Lund University, Sweden</a:t>
            </a:r>
          </a:p>
          <a:p>
            <a:pPr algn="r" eaLnBrk="0" hangingPunct="0"/>
            <a:r>
              <a:rPr lang="sv-SE">
                <a:solidFill>
                  <a:schemeClr val="accent1"/>
                </a:solidFill>
                <a:effectLst>
                  <a:outerShdw blurRad="38100" dist="38100" dir="2700000" algn="tl">
                    <a:srgbClr val="000000"/>
                  </a:outerShdw>
                </a:effectLst>
              </a:rPr>
              <a:t>Anand Agricultural University, India</a:t>
            </a:r>
          </a:p>
          <a:p>
            <a:pPr algn="r" eaLnBrk="0" hangingPunct="0"/>
            <a:r>
              <a:rPr lang="sv-SE">
                <a:solidFill>
                  <a:schemeClr val="accent1"/>
                </a:solidFill>
                <a:effectLst>
                  <a:outerShdw blurRad="38100" dist="38100" dir="2700000" algn="tl">
                    <a:srgbClr val="000000"/>
                  </a:outerShdw>
                </a:effectLst>
              </a:rPr>
              <a:t>NABARD, India</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additive="base">
                                        <p:cTn id="7" dur="2000" fill="hold"/>
                                        <p:tgtEl>
                                          <p:spTgt spid="5222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22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29">
                                            <p:txEl>
                                              <p:pRg st="6" end="6"/>
                                            </p:txEl>
                                          </p:spTgt>
                                        </p:tgtEl>
                                        <p:attrNameLst>
                                          <p:attrName>style.visibility</p:attrName>
                                        </p:attrNameLst>
                                      </p:cBhvr>
                                      <p:to>
                                        <p:strVal val="visible"/>
                                      </p:to>
                                    </p:set>
                                    <p:anim calcmode="lin" valueType="num">
                                      <p:cBhvr additive="base">
                                        <p:cTn id="11" dur="2000" fill="hold"/>
                                        <p:tgtEl>
                                          <p:spTgt spid="52229">
                                            <p:txEl>
                                              <p:pRg st="6" end="6"/>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52229">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2229">
                                            <p:txEl>
                                              <p:pRg st="7" end="7"/>
                                            </p:txEl>
                                          </p:spTgt>
                                        </p:tgtEl>
                                        <p:attrNameLst>
                                          <p:attrName>style.visibility</p:attrName>
                                        </p:attrNameLst>
                                      </p:cBhvr>
                                      <p:to>
                                        <p:strVal val="visible"/>
                                      </p:to>
                                    </p:set>
                                    <p:anim calcmode="lin" valueType="num">
                                      <p:cBhvr additive="base">
                                        <p:cTn id="15" dur="2000" fill="hold"/>
                                        <p:tgtEl>
                                          <p:spTgt spid="52229">
                                            <p:txEl>
                                              <p:pRg st="7" end="7"/>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52229">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229">
                                            <p:txEl>
                                              <p:pRg st="8" end="8"/>
                                            </p:txEl>
                                          </p:spTgt>
                                        </p:tgtEl>
                                        <p:attrNameLst>
                                          <p:attrName>style.visibility</p:attrName>
                                        </p:attrNameLst>
                                      </p:cBhvr>
                                      <p:to>
                                        <p:strVal val="visible"/>
                                      </p:to>
                                    </p:set>
                                    <p:anim calcmode="lin" valueType="num">
                                      <p:cBhvr additive="base">
                                        <p:cTn id="19" dur="2000" fill="hold"/>
                                        <p:tgtEl>
                                          <p:spTgt spid="52229">
                                            <p:txEl>
                                              <p:pRg st="8" end="8"/>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2229">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229">
                                            <p:txEl>
                                              <p:pRg st="9" end="9"/>
                                            </p:txEl>
                                          </p:spTgt>
                                        </p:tgtEl>
                                        <p:attrNameLst>
                                          <p:attrName>style.visibility</p:attrName>
                                        </p:attrNameLst>
                                      </p:cBhvr>
                                      <p:to>
                                        <p:strVal val="visible"/>
                                      </p:to>
                                    </p:set>
                                    <p:anim calcmode="lin" valueType="num">
                                      <p:cBhvr additive="base">
                                        <p:cTn id="23" dur="2000" fill="hold"/>
                                        <p:tgtEl>
                                          <p:spTgt spid="52229">
                                            <p:txEl>
                                              <p:pRg st="9" end="9"/>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52229">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2229">
                                            <p:txEl>
                                              <p:pRg st="10" end="10"/>
                                            </p:txEl>
                                          </p:spTgt>
                                        </p:tgtEl>
                                        <p:attrNameLst>
                                          <p:attrName>style.visibility</p:attrName>
                                        </p:attrNameLst>
                                      </p:cBhvr>
                                      <p:to>
                                        <p:strVal val="visible"/>
                                      </p:to>
                                    </p:set>
                                    <p:anim calcmode="lin" valueType="num">
                                      <p:cBhvr additive="base">
                                        <p:cTn id="27" dur="2000" fill="hold"/>
                                        <p:tgtEl>
                                          <p:spTgt spid="52229">
                                            <p:txEl>
                                              <p:pRg st="10" end="1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2229">
                                            <p:txEl>
                                              <p:pRg st="10" end="1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52229">
                                            <p:txEl>
                                              <p:pRg st="2" end="2"/>
                                            </p:txEl>
                                          </p:spTgt>
                                        </p:tgtEl>
                                        <p:attrNameLst>
                                          <p:attrName>style.visibility</p:attrName>
                                        </p:attrNameLst>
                                      </p:cBhvr>
                                      <p:to>
                                        <p:strVal val="visible"/>
                                      </p:to>
                                    </p:set>
                                    <p:anim calcmode="lin" valueType="num">
                                      <p:cBhvr additive="base">
                                        <p:cTn id="32" dur="5000" fill="hold"/>
                                        <p:tgtEl>
                                          <p:spTgt spid="52229">
                                            <p:txEl>
                                              <p:pRg st="2" end="2"/>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52229">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70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52228"/>
                                        </p:tgtEl>
                                        <p:attrNameLst>
                                          <p:attrName>style.visibility</p:attrName>
                                        </p:attrNameLst>
                                      </p:cBhvr>
                                      <p:to>
                                        <p:strVal val="visible"/>
                                      </p:to>
                                    </p:set>
                                    <p:animEffect transition="in" filter="fade">
                                      <p:cBhvr>
                                        <p:cTn id="37" dur="1000"/>
                                        <p:tgtEl>
                                          <p:spTgt spid="52228"/>
                                        </p:tgtEl>
                                      </p:cBhvr>
                                    </p:animEffect>
                                    <p:anim calcmode="lin" valueType="num">
                                      <p:cBhvr>
                                        <p:cTn id="38" dur="1000" fill="hold"/>
                                        <p:tgtEl>
                                          <p:spTgt spid="52228"/>
                                        </p:tgtEl>
                                        <p:attrNameLst>
                                          <p:attrName>ppt_x</p:attrName>
                                        </p:attrNameLst>
                                      </p:cBhvr>
                                      <p:tavLst>
                                        <p:tav tm="0">
                                          <p:val>
                                            <p:strVal val="#ppt_x-.1"/>
                                          </p:val>
                                        </p:tav>
                                        <p:tav tm="100000">
                                          <p:val>
                                            <p:strVal val="#ppt_x"/>
                                          </p:val>
                                        </p:tav>
                                      </p:tavLst>
                                    </p:anim>
                                    <p:anim calcmode="lin" valueType="num">
                                      <p:cBhvr>
                                        <p:cTn id="39" dur="10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23850" y="476250"/>
            <a:ext cx="8229600" cy="1574800"/>
          </a:xfrm>
        </p:spPr>
        <p:txBody>
          <a:bodyPr/>
          <a:lstStyle/>
          <a:p>
            <a:r>
              <a:rPr lang="sv-SE" sz="4000"/>
              <a:t/>
            </a:r>
            <a:br>
              <a:rPr lang="sv-SE" sz="4000"/>
            </a:br>
            <a:r>
              <a:rPr lang="sv-SE" sz="4800">
                <a:solidFill>
                  <a:schemeClr val="accent1"/>
                </a:solidFill>
              </a:rPr>
              <a:t>Prebiotics</a:t>
            </a:r>
            <a:br>
              <a:rPr lang="sv-SE" sz="4800">
                <a:solidFill>
                  <a:schemeClr val="accent1"/>
                </a:solidFill>
              </a:rPr>
            </a:br>
            <a:r>
              <a:rPr lang="sv-SE" sz="2800">
                <a:solidFill>
                  <a:schemeClr val="accent1"/>
                </a:solidFill>
              </a:rPr>
              <a:t>are suitable substrates for beneficial </a:t>
            </a:r>
            <a:br>
              <a:rPr lang="sv-SE" sz="2800">
                <a:solidFill>
                  <a:schemeClr val="accent1"/>
                </a:solidFill>
              </a:rPr>
            </a:br>
            <a:r>
              <a:rPr lang="sv-SE" sz="2800">
                <a:solidFill>
                  <a:schemeClr val="accent1"/>
                </a:solidFill>
              </a:rPr>
              <a:t>microorganisms of the large intestine</a:t>
            </a:r>
            <a:r>
              <a:rPr lang="sv-SE" sz="4000">
                <a:solidFill>
                  <a:schemeClr val="accent1"/>
                </a:solidFill>
              </a:rPr>
              <a:t/>
            </a:r>
            <a:br>
              <a:rPr lang="sv-SE" sz="4000">
                <a:solidFill>
                  <a:schemeClr val="accent1"/>
                </a:solidFill>
              </a:rPr>
            </a:br>
            <a:endParaRPr lang="en-US" sz="4000">
              <a:solidFill>
                <a:schemeClr val="accent1"/>
              </a:solidFill>
            </a:endParaRPr>
          </a:p>
        </p:txBody>
      </p:sp>
      <p:sp>
        <p:nvSpPr>
          <p:cNvPr id="11267" name="Rectangle 3"/>
          <p:cNvSpPr>
            <a:spLocks noGrp="1" noChangeArrowheads="1"/>
          </p:cNvSpPr>
          <p:nvPr>
            <p:ph type="body" idx="1"/>
          </p:nvPr>
        </p:nvSpPr>
        <p:spPr>
          <a:xfrm>
            <a:off x="539750" y="2058988"/>
            <a:ext cx="8147050" cy="4067175"/>
          </a:xfrm>
        </p:spPr>
        <p:txBody>
          <a:bodyPr/>
          <a:lstStyle/>
          <a:p>
            <a:pPr algn="ctr">
              <a:buFont typeface="Wingdings" pitchFamily="2" charset="2"/>
              <a:buNone/>
            </a:pPr>
            <a:endParaRPr lang="sv-SE"/>
          </a:p>
          <a:p>
            <a:pPr algn="ctr">
              <a:buFont typeface="Wingdings" pitchFamily="2" charset="2"/>
              <a:buNone/>
            </a:pPr>
            <a:r>
              <a:rPr lang="sv-SE" sz="3600">
                <a:solidFill>
                  <a:schemeClr val="accent1"/>
                </a:solidFill>
              </a:rPr>
              <a:t>Galacto oligosaccharides</a:t>
            </a:r>
          </a:p>
          <a:p>
            <a:pPr algn="ctr">
              <a:buFont typeface="Wingdings" pitchFamily="2" charset="2"/>
              <a:buNone/>
            </a:pPr>
            <a:r>
              <a:rPr lang="sv-SE" sz="3600">
                <a:solidFill>
                  <a:schemeClr val="accent1"/>
                </a:solidFill>
              </a:rPr>
              <a:t>Fructo oligosaccharides</a:t>
            </a:r>
          </a:p>
          <a:p>
            <a:pPr algn="ctr">
              <a:buFont typeface="Wingdings" pitchFamily="2" charset="2"/>
              <a:buNone/>
            </a:pPr>
            <a:r>
              <a:rPr lang="sv-SE" sz="3600">
                <a:solidFill>
                  <a:schemeClr val="accent1"/>
                </a:solidFill>
              </a:rPr>
              <a:t>Iso malto oligo saccharides</a:t>
            </a:r>
          </a:p>
          <a:p>
            <a:pPr algn="ctr">
              <a:buFont typeface="Wingdings" pitchFamily="2" charset="2"/>
              <a:buNone/>
            </a:pPr>
            <a:r>
              <a:rPr lang="sv-SE" sz="3600">
                <a:solidFill>
                  <a:schemeClr val="accent1"/>
                </a:solidFill>
              </a:rPr>
              <a:t>Xylo oligo saccharides</a:t>
            </a:r>
          </a:p>
          <a:p>
            <a:pPr algn="ctr">
              <a:buFont typeface="Wingdings" pitchFamily="2" charset="2"/>
              <a:buNone/>
            </a:pPr>
            <a:r>
              <a:rPr lang="sv-SE" sz="3600">
                <a:solidFill>
                  <a:schemeClr val="accent1"/>
                </a:solidFill>
              </a:rPr>
              <a:t>(Soluble dietary fibre components)</a:t>
            </a:r>
          </a:p>
          <a:p>
            <a:pPr algn="ctr">
              <a:buFont typeface="Wingdings" pitchFamily="2" charset="2"/>
              <a:buNone/>
            </a:pPr>
            <a:endParaRPr lang="sv-SE" sz="3600">
              <a:solidFill>
                <a:schemeClr val="accent1"/>
              </a:solidFill>
            </a:endParaRPr>
          </a:p>
          <a:p>
            <a:pPr algn="ctr">
              <a:buFont typeface="Wingdings" pitchFamily="2" charset="2"/>
              <a:buNone/>
            </a:pPr>
            <a:endParaRPr lang="sv-SE"/>
          </a:p>
          <a:p>
            <a:pPr>
              <a:buFont typeface="Wingdings" pitchFamily="2" charset="2"/>
              <a:buNone/>
            </a:pPr>
            <a:endParaRPr lang="en-US"/>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wipe(left)">
                                      <p:cBhvr>
                                        <p:cTn id="7" dur="2000"/>
                                        <p:tgtEl>
                                          <p:spTgt spid="11267">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wipe(left)">
                                      <p:cBhvr>
                                        <p:cTn id="10" dur="2000"/>
                                        <p:tgtEl>
                                          <p:spTgt spid="11267">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wipe(left)">
                                      <p:cBhvr>
                                        <p:cTn id="13" dur="2000"/>
                                        <p:tgtEl>
                                          <p:spTgt spid="11267">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wipe(left)">
                                      <p:cBhvr>
                                        <p:cTn id="16" dur="2000"/>
                                        <p:tgtEl>
                                          <p:spTgt spid="11267">
                                            <p:txEl>
                                              <p:pRg st="4" end="4"/>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animEffect transition="in" filter="wipe(left)">
                                      <p:cBhvr>
                                        <p:cTn id="19" dur="2000"/>
                                        <p:tgtEl>
                                          <p:spTgt spid="11267">
                                            <p:txEl>
                                              <p:pRg st="5" end="5"/>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fade">
                                      <p:cBhvr>
                                        <p:cTn id="23" dur="3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sv-SE" sz="4000">
                <a:solidFill>
                  <a:schemeClr val="accent1"/>
                </a:solidFill>
              </a:rPr>
              <a:t>Synbiotic !!</a:t>
            </a:r>
            <a:br>
              <a:rPr lang="sv-SE" sz="4000">
                <a:solidFill>
                  <a:schemeClr val="accent1"/>
                </a:solidFill>
              </a:rPr>
            </a:br>
            <a:r>
              <a:rPr lang="sv-SE" sz="4000">
                <a:solidFill>
                  <a:schemeClr val="accent1"/>
                </a:solidFill>
              </a:rPr>
              <a:t>P</a:t>
            </a:r>
            <a:r>
              <a:rPr lang="sv-SE" sz="2800">
                <a:solidFill>
                  <a:schemeClr val="accent1"/>
                </a:solidFill>
              </a:rPr>
              <a:t>rebiotic substrates and Probiotic organisms</a:t>
            </a:r>
            <a:endParaRPr lang="en-US" sz="2800">
              <a:solidFill>
                <a:schemeClr val="accent1"/>
              </a:solidFill>
            </a:endParaRPr>
          </a:p>
        </p:txBody>
      </p:sp>
      <p:sp>
        <p:nvSpPr>
          <p:cNvPr id="12291" name="Rectangle 3"/>
          <p:cNvSpPr>
            <a:spLocks noGrp="1" noChangeArrowheads="1"/>
          </p:cNvSpPr>
          <p:nvPr>
            <p:ph type="body" idx="1"/>
          </p:nvPr>
        </p:nvSpPr>
        <p:spPr>
          <a:xfrm>
            <a:off x="250825" y="1600200"/>
            <a:ext cx="8642350" cy="4525963"/>
          </a:xfrm>
        </p:spPr>
        <p:txBody>
          <a:bodyPr/>
          <a:lstStyle/>
          <a:p>
            <a:pPr>
              <a:lnSpc>
                <a:spcPct val="80000"/>
              </a:lnSpc>
            </a:pPr>
            <a:endParaRPr lang="en-GB" sz="2400"/>
          </a:p>
          <a:p>
            <a:pPr>
              <a:lnSpc>
                <a:spcPct val="80000"/>
              </a:lnSpc>
              <a:buFont typeface="Wingdings" pitchFamily="2" charset="2"/>
              <a:buNone/>
            </a:pPr>
            <a:r>
              <a:rPr lang="en-GB" sz="2400"/>
              <a:t>	</a:t>
            </a:r>
            <a:r>
              <a:rPr lang="en-GB" sz="2400" b="1">
                <a:solidFill>
                  <a:schemeClr val="accent1"/>
                </a:solidFill>
              </a:rPr>
              <a:t>The positive effects of prebiotic substances and, probiotic organisms in synbiotic foods is a matter of great attention among the researchers, medical practitioners, food companies, and marketing agencies, because the demand for such products is enormous and growing fast day by day. </a:t>
            </a:r>
          </a:p>
          <a:p>
            <a:pPr>
              <a:lnSpc>
                <a:spcPct val="80000"/>
              </a:lnSpc>
              <a:buFont typeface="Wingdings" pitchFamily="2" charset="2"/>
              <a:buNone/>
            </a:pPr>
            <a:r>
              <a:rPr lang="en-GB" sz="2400">
                <a:solidFill>
                  <a:schemeClr val="accent1"/>
                </a:solidFill>
              </a:rPr>
              <a:t>	</a:t>
            </a:r>
          </a:p>
          <a:p>
            <a:pPr>
              <a:lnSpc>
                <a:spcPct val="80000"/>
              </a:lnSpc>
              <a:buFont typeface="Wingdings" pitchFamily="2" charset="2"/>
              <a:buNone/>
            </a:pPr>
            <a:r>
              <a:rPr lang="en-GB" sz="2400">
                <a:solidFill>
                  <a:schemeClr val="accent1"/>
                </a:solidFill>
              </a:rPr>
              <a:t>	</a:t>
            </a:r>
            <a:r>
              <a:rPr lang="en-GB" sz="2400" b="1">
                <a:solidFill>
                  <a:schemeClr val="accent1"/>
                </a:solidFill>
              </a:rPr>
              <a:t>It has the advantage of being generally regarded as safe</a:t>
            </a:r>
            <a:r>
              <a:rPr lang="en-US" sz="2400" b="1">
                <a:solidFill>
                  <a:schemeClr val="accent1"/>
                </a:solidFill>
              </a:rPr>
              <a:t> </a:t>
            </a:r>
            <a:r>
              <a:rPr lang="en-GB" sz="2400" b="1">
                <a:solidFill>
                  <a:schemeClr val="accent1"/>
                </a:solidFill>
              </a:rPr>
              <a:t>(GRAS) and at the same time offer immense opportunity for production of products with high added value which can be classified as “organic foods”, “natural foods”, “health foods”, “convenience foods”,” ethnic foods” “neutraceuticals” “food for clinical nutrition”and not to forget “functional foods”</a:t>
            </a:r>
            <a:endParaRPr lang="en-US" sz="2400" b="1">
              <a:solidFill>
                <a:schemeClr val="accent1"/>
              </a:solidFill>
            </a:endParaRPr>
          </a:p>
          <a:p>
            <a:pPr>
              <a:lnSpc>
                <a:spcPct val="80000"/>
              </a:lnSpc>
              <a:buFont typeface="Wingdings" pitchFamily="2" charset="2"/>
              <a:buNone/>
            </a:pPr>
            <a:endParaRPr lang="en-GB" sz="2400" b="1"/>
          </a:p>
          <a:p>
            <a:pPr>
              <a:lnSpc>
                <a:spcPct val="80000"/>
              </a:lnSpc>
              <a:buFont typeface="Wingdings" pitchFamily="2" charset="2"/>
              <a:buNone/>
            </a:pPr>
            <a:endParaRPr lang="en-US" sz="2400" b="1"/>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3000"/>
                                        <p:tgtEl>
                                          <p:spTgt spid="12291">
                                            <p:txEl>
                                              <p:pRg st="1" end="1"/>
                                            </p:txEl>
                                          </p:spTgt>
                                        </p:tgtEl>
                                      </p:cBhvr>
                                    </p:animEffect>
                                    <p:anim calcmode="lin" valueType="num">
                                      <p:cBhvr>
                                        <p:cTn id="8" dur="3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12291">
                                            <p:txEl>
                                              <p:pRg st="1" end="1"/>
                                            </p:txEl>
                                          </p:spTgt>
                                        </p:tgtEl>
                                        <p:attrNameLst>
                                          <p:attrName>ppt_y</p:attrName>
                                        </p:attrNameLst>
                                      </p:cBhvr>
                                      <p:tavLst>
                                        <p:tav tm="0">
                                          <p:val>
                                            <p:strVal val="#ppt_y+.05"/>
                                          </p:val>
                                        </p:tav>
                                        <p:tav tm="100000">
                                          <p:val>
                                            <p:strVal val="#ppt_y"/>
                                          </p:val>
                                        </p:tav>
                                      </p:tavLst>
                                    </p:anim>
                                  </p:childTnLst>
                                </p:cTn>
                              </p:par>
                            </p:childTnLst>
                          </p:cTn>
                        </p:par>
                        <p:par>
                          <p:cTn id="10" fill="hold">
                            <p:stCondLst>
                              <p:cond delay="3000"/>
                            </p:stCondLst>
                            <p:childTnLst>
                              <p:par>
                                <p:cTn id="11" presetID="44" presetClass="entr" presetSubtype="0" fill="hold" grpId="0" nodeType="after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anim calcmode="lin" valueType="num">
                                      <p:cBhvr>
                                        <p:cTn id="14"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12291">
                                            <p:txEl>
                                              <p:pRg st="2" end="2"/>
                                            </p:txEl>
                                          </p:spTgt>
                                        </p:tgtEl>
                                        <p:attrNameLst>
                                          <p:attrName>ppt_y</p:attrName>
                                        </p:attrNameLst>
                                      </p:cBhvr>
                                      <p:tavLst>
                                        <p:tav tm="0">
                                          <p:val>
                                            <p:strVal val="#ppt_y+.05"/>
                                          </p:val>
                                        </p:tav>
                                        <p:tav tm="100000">
                                          <p:val>
                                            <p:strVal val="#ppt_y"/>
                                          </p:val>
                                        </p:tav>
                                      </p:tavLst>
                                    </p:anim>
                                  </p:childTnLst>
                                </p:cTn>
                              </p:par>
                            </p:childTnLst>
                          </p:cTn>
                        </p:par>
                        <p:par>
                          <p:cTn id="16" fill="hold">
                            <p:stCondLst>
                              <p:cond delay="3500"/>
                            </p:stCondLst>
                            <p:childTnLst>
                              <p:par>
                                <p:cTn id="17" presetID="44" presetClass="entr" presetSubtype="0" fill="hold" grpId="0" nodeType="after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Effect transition="in" filter="fade">
                                      <p:cBhvr>
                                        <p:cTn id="19" dur="3000"/>
                                        <p:tgtEl>
                                          <p:spTgt spid="12291">
                                            <p:txEl>
                                              <p:pRg st="3" end="3"/>
                                            </p:txEl>
                                          </p:spTgt>
                                        </p:tgtEl>
                                      </p:cBhvr>
                                    </p:animEffect>
                                    <p:anim calcmode="lin" valueType="num">
                                      <p:cBhvr>
                                        <p:cTn id="20" dur="3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21" dur="3000" fill="hold"/>
                                        <p:tgtEl>
                                          <p:spTgt spid="12291">
                                            <p:txEl>
                                              <p:pRg st="3" end="3"/>
                                            </p:txEl>
                                          </p:spTgt>
                                        </p:tgtEl>
                                        <p:attrNameLst>
                                          <p:attrName>ppt_y</p:attrName>
                                        </p:attrNameLst>
                                      </p:cBhvr>
                                      <p:tavLst>
                                        <p:tav tm="0">
                                          <p:val>
                                            <p:strVal val="#ppt_y+.05"/>
                                          </p:val>
                                        </p:tav>
                                        <p:tav tm="100000">
                                          <p:val>
                                            <p:strVal val="#ppt_y"/>
                                          </p:val>
                                        </p:tav>
                                      </p:tavLst>
                                    </p:anim>
                                  </p:childTnLst>
                                </p:cTn>
                              </p:par>
                            </p:childTnLst>
                          </p:cTn>
                        </p:par>
                        <p:par>
                          <p:cTn id="22" fill="hold">
                            <p:stCondLst>
                              <p:cond delay="6500"/>
                            </p:stCondLst>
                            <p:childTnLst>
                              <p:par>
                                <p:cTn id="23" presetID="29" presetClass="entr" presetSubtype="0" fill="hold" grpId="0" nodeType="afterEffect">
                                  <p:stCondLst>
                                    <p:cond delay="0"/>
                                  </p:stCondLst>
                                  <p:childTnLst>
                                    <p:set>
                                      <p:cBhvr>
                                        <p:cTn id="24" dur="1" fill="hold">
                                          <p:stCondLst>
                                            <p:cond delay="0"/>
                                          </p:stCondLst>
                                        </p:cTn>
                                        <p:tgtEl>
                                          <p:spTgt spid="12290"/>
                                        </p:tgtEl>
                                        <p:attrNameLst>
                                          <p:attrName>style.visibility</p:attrName>
                                        </p:attrNameLst>
                                      </p:cBhvr>
                                      <p:to>
                                        <p:strVal val="visible"/>
                                      </p:to>
                                    </p:set>
                                    <p:anim calcmode="lin" valueType="num">
                                      <p:cBhvr>
                                        <p:cTn id="25" dur="3000" fill="hold"/>
                                        <p:tgtEl>
                                          <p:spTgt spid="12290"/>
                                        </p:tgtEl>
                                        <p:attrNameLst>
                                          <p:attrName>ppt_x</p:attrName>
                                        </p:attrNameLst>
                                      </p:cBhvr>
                                      <p:tavLst>
                                        <p:tav tm="0">
                                          <p:val>
                                            <p:strVal val="#ppt_x-.2"/>
                                          </p:val>
                                        </p:tav>
                                        <p:tav tm="100000">
                                          <p:val>
                                            <p:strVal val="#ppt_x"/>
                                          </p:val>
                                        </p:tav>
                                      </p:tavLst>
                                    </p:anim>
                                    <p:anim calcmode="lin" valueType="num">
                                      <p:cBhvr>
                                        <p:cTn id="26" dur="3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27" dur="3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r>
              <a:rPr lang="sv-SE" sz="3600"/>
              <a:t/>
            </a:r>
            <a:br>
              <a:rPr lang="sv-SE" sz="3600"/>
            </a:br>
            <a:r>
              <a:rPr lang="sv-SE" sz="3600">
                <a:solidFill>
                  <a:schemeClr val="accent1"/>
                </a:solidFill>
              </a:rPr>
              <a:t/>
            </a:r>
            <a:br>
              <a:rPr lang="sv-SE" sz="3600">
                <a:solidFill>
                  <a:schemeClr val="accent1"/>
                </a:solidFill>
              </a:rPr>
            </a:br>
            <a:r>
              <a:rPr lang="sv-SE" sz="3600">
                <a:solidFill>
                  <a:schemeClr val="accent1"/>
                </a:solidFill>
              </a:rPr>
              <a:t> </a:t>
            </a:r>
            <a:r>
              <a:rPr lang="sv-SE"/>
              <a:t>Birth of Functional Foods ?</a:t>
            </a:r>
            <a:r>
              <a:rPr lang="sv-SE" sz="3600">
                <a:solidFill>
                  <a:schemeClr val="accent1"/>
                </a:solidFill>
              </a:rPr>
              <a:t> </a:t>
            </a:r>
            <a:r>
              <a:rPr lang="sv-SE" sz="3600"/>
              <a:t/>
            </a:r>
            <a:br>
              <a:rPr lang="sv-SE" sz="3600"/>
            </a:br>
            <a:r>
              <a:rPr lang="sv-SE" sz="3600"/>
              <a:t/>
            </a:r>
            <a:br>
              <a:rPr lang="sv-SE" sz="3600"/>
            </a:br>
            <a:endParaRPr lang="en-US" sz="3600"/>
          </a:p>
        </p:txBody>
      </p:sp>
      <p:sp>
        <p:nvSpPr>
          <p:cNvPr id="32771" name="Rectangle 3"/>
          <p:cNvSpPr>
            <a:spLocks noGrp="1" noChangeArrowheads="1"/>
          </p:cNvSpPr>
          <p:nvPr>
            <p:ph type="body" sz="half" idx="1"/>
          </p:nvPr>
        </p:nvSpPr>
        <p:spPr>
          <a:xfrm>
            <a:off x="457200" y="1600200"/>
            <a:ext cx="4038600" cy="4924425"/>
          </a:xfrm>
        </p:spPr>
        <p:txBody>
          <a:bodyPr/>
          <a:lstStyle/>
          <a:p>
            <a:pPr algn="ctr">
              <a:lnSpc>
                <a:spcPct val="80000"/>
              </a:lnSpc>
              <a:buFont typeface="Wingdings" pitchFamily="2" charset="2"/>
              <a:buNone/>
            </a:pPr>
            <a:r>
              <a:rPr lang="sv-SE" sz="6000"/>
              <a:t>Yakult </a:t>
            </a:r>
          </a:p>
          <a:p>
            <a:pPr algn="ctr">
              <a:lnSpc>
                <a:spcPct val="80000"/>
              </a:lnSpc>
              <a:buFont typeface="Wingdings" pitchFamily="2" charset="2"/>
              <a:buNone/>
            </a:pPr>
            <a:endParaRPr lang="sv-SE" sz="6000"/>
          </a:p>
          <a:p>
            <a:pPr algn="ctr">
              <a:lnSpc>
                <a:spcPct val="80000"/>
              </a:lnSpc>
            </a:pPr>
            <a:endParaRPr lang="sv-SE" sz="900"/>
          </a:p>
          <a:p>
            <a:pPr algn="ctr">
              <a:lnSpc>
                <a:spcPct val="80000"/>
              </a:lnSpc>
              <a:buFont typeface="Wingdings" pitchFamily="2" charset="2"/>
              <a:buNone/>
            </a:pPr>
            <a:r>
              <a:rPr lang="sv-SE" sz="900">
                <a:solidFill>
                  <a:schemeClr val="accent1"/>
                </a:solidFill>
              </a:rPr>
              <a:t>    </a:t>
            </a:r>
          </a:p>
          <a:p>
            <a:pPr algn="ctr">
              <a:lnSpc>
                <a:spcPct val="80000"/>
              </a:lnSpc>
              <a:buFont typeface="Wingdings" pitchFamily="2" charset="2"/>
              <a:buNone/>
            </a:pPr>
            <a:endParaRPr lang="sv-SE" sz="900">
              <a:solidFill>
                <a:schemeClr val="accent1"/>
              </a:solidFill>
            </a:endParaRPr>
          </a:p>
          <a:p>
            <a:pPr algn="ctr">
              <a:lnSpc>
                <a:spcPct val="80000"/>
              </a:lnSpc>
              <a:buFont typeface="Wingdings" pitchFamily="2" charset="2"/>
              <a:buNone/>
            </a:pPr>
            <a:endParaRPr lang="sv-SE" sz="900">
              <a:solidFill>
                <a:schemeClr val="accent1"/>
              </a:solidFill>
            </a:endParaRPr>
          </a:p>
          <a:p>
            <a:pPr algn="ctr">
              <a:lnSpc>
                <a:spcPct val="80000"/>
              </a:lnSpc>
              <a:buFont typeface="Wingdings" pitchFamily="2" charset="2"/>
              <a:buNone/>
            </a:pPr>
            <a:endParaRPr lang="sv-SE" sz="900">
              <a:solidFill>
                <a:schemeClr val="accent1"/>
              </a:solidFill>
            </a:endParaRPr>
          </a:p>
          <a:p>
            <a:pPr algn="ctr">
              <a:lnSpc>
                <a:spcPct val="80000"/>
              </a:lnSpc>
              <a:buFont typeface="Wingdings" pitchFamily="2" charset="2"/>
              <a:buNone/>
            </a:pPr>
            <a:endParaRPr lang="sv-SE" sz="900">
              <a:solidFill>
                <a:schemeClr val="accent1"/>
              </a:solidFill>
            </a:endParaRPr>
          </a:p>
          <a:p>
            <a:pPr algn="ctr">
              <a:lnSpc>
                <a:spcPct val="80000"/>
              </a:lnSpc>
              <a:buFont typeface="Wingdings" pitchFamily="2" charset="2"/>
              <a:buNone/>
            </a:pPr>
            <a:endParaRPr lang="sv-SE" sz="900">
              <a:solidFill>
                <a:schemeClr val="accent1"/>
              </a:solidFill>
            </a:endParaRPr>
          </a:p>
          <a:p>
            <a:pPr algn="ctr">
              <a:lnSpc>
                <a:spcPct val="80000"/>
              </a:lnSpc>
            </a:pPr>
            <a:endParaRPr lang="sv-SE" sz="900">
              <a:solidFill>
                <a:schemeClr val="accent1"/>
              </a:solidFill>
            </a:endParaRPr>
          </a:p>
          <a:p>
            <a:pPr algn="ctr">
              <a:lnSpc>
                <a:spcPct val="80000"/>
              </a:lnSpc>
            </a:pPr>
            <a:endParaRPr lang="sv-SE" sz="900">
              <a:solidFill>
                <a:schemeClr val="accent1"/>
              </a:solidFill>
            </a:endParaRPr>
          </a:p>
          <a:p>
            <a:pPr algn="ctr">
              <a:lnSpc>
                <a:spcPct val="80000"/>
              </a:lnSpc>
            </a:pPr>
            <a:endParaRPr lang="sv-SE" sz="900">
              <a:solidFill>
                <a:schemeClr val="accent1"/>
              </a:solidFill>
            </a:endParaRPr>
          </a:p>
          <a:p>
            <a:pPr algn="ctr">
              <a:lnSpc>
                <a:spcPct val="80000"/>
              </a:lnSpc>
            </a:pPr>
            <a:endParaRPr lang="sv-SE" sz="900">
              <a:solidFill>
                <a:schemeClr val="accent1"/>
              </a:solidFill>
            </a:endParaRPr>
          </a:p>
          <a:p>
            <a:pPr algn="ctr">
              <a:lnSpc>
                <a:spcPct val="80000"/>
              </a:lnSpc>
            </a:pPr>
            <a:r>
              <a:rPr lang="sv-SE" sz="2400"/>
              <a:t>inspired and still inspires</a:t>
            </a:r>
            <a:endParaRPr lang="sv-SE" sz="2000">
              <a:solidFill>
                <a:schemeClr val="accent1"/>
              </a:solidFill>
            </a:endParaRPr>
          </a:p>
          <a:p>
            <a:pPr algn="ctr">
              <a:lnSpc>
                <a:spcPct val="80000"/>
              </a:lnSpc>
            </a:pPr>
            <a:r>
              <a:rPr lang="sv-SE" sz="2000" b="1"/>
              <a:t>Invention of many food products  with special health benefits.</a:t>
            </a:r>
          </a:p>
          <a:p>
            <a:pPr algn="ctr">
              <a:lnSpc>
                <a:spcPct val="80000"/>
              </a:lnSpc>
            </a:pPr>
            <a:endParaRPr lang="sv-SE" sz="900" b="1">
              <a:solidFill>
                <a:schemeClr val="accent1"/>
              </a:solidFill>
            </a:endParaRPr>
          </a:p>
          <a:p>
            <a:pPr algn="ctr">
              <a:lnSpc>
                <a:spcPct val="80000"/>
              </a:lnSpc>
              <a:buFont typeface="Wingdings" pitchFamily="2" charset="2"/>
              <a:buNone/>
            </a:pPr>
            <a:endParaRPr lang="sv-SE" sz="1000"/>
          </a:p>
          <a:p>
            <a:pPr>
              <a:lnSpc>
                <a:spcPct val="80000"/>
              </a:lnSpc>
              <a:buFont typeface="Wingdings" pitchFamily="2" charset="2"/>
              <a:buNone/>
            </a:pPr>
            <a:r>
              <a:rPr lang="sv-SE" sz="1000"/>
              <a:t> </a:t>
            </a:r>
            <a:endParaRPr lang="en-US" sz="1000"/>
          </a:p>
        </p:txBody>
      </p:sp>
      <p:sp>
        <p:nvSpPr>
          <p:cNvPr id="32772" name="Rectangle 4"/>
          <p:cNvSpPr>
            <a:spLocks noGrp="1" noChangeArrowheads="1"/>
          </p:cNvSpPr>
          <p:nvPr>
            <p:ph type="body" sz="half" idx="2"/>
          </p:nvPr>
        </p:nvSpPr>
        <p:spPr>
          <a:xfrm>
            <a:off x="5257800" y="1608138"/>
            <a:ext cx="2895600" cy="4060825"/>
          </a:xfrm>
        </p:spPr>
        <p:txBody>
          <a:bodyPr/>
          <a:lstStyle/>
          <a:p>
            <a:pPr algn="ctr">
              <a:lnSpc>
                <a:spcPct val="80000"/>
              </a:lnSpc>
              <a:buFont typeface="Wingdings" pitchFamily="2" charset="2"/>
              <a:buNone/>
            </a:pPr>
            <a:endParaRPr lang="sv-SE" sz="1000"/>
          </a:p>
        </p:txBody>
      </p:sp>
      <p:pic>
        <p:nvPicPr>
          <p:cNvPr id="32773" name="Picture 5"/>
          <p:cNvPicPr>
            <a:picLocks noChangeAspect="1" noChangeArrowheads="1"/>
          </p:cNvPicPr>
          <p:nvPr/>
        </p:nvPicPr>
        <p:blipFill>
          <a:blip r:embed="rId2"/>
          <a:srcRect/>
          <a:stretch>
            <a:fillRect/>
          </a:stretch>
        </p:blipFill>
        <p:spPr bwMode="auto">
          <a:xfrm>
            <a:off x="5292725" y="1700213"/>
            <a:ext cx="2789238" cy="3960812"/>
          </a:xfrm>
          <a:prstGeom prst="rect">
            <a:avLst/>
          </a:prstGeom>
          <a:solidFill>
            <a:srgbClr val="000060"/>
          </a:solidFill>
          <a:ln w="9525">
            <a:noFill/>
            <a:miter lim="800000"/>
            <a:headEnd/>
            <a:tailEnd/>
          </a:ln>
        </p:spPr>
      </p:pic>
      <p:sp>
        <p:nvSpPr>
          <p:cNvPr id="32774" name="Rectangle 6"/>
          <p:cNvSpPr>
            <a:spLocks noChangeArrowheads="1"/>
          </p:cNvSpPr>
          <p:nvPr/>
        </p:nvSpPr>
        <p:spPr bwMode="auto">
          <a:xfrm>
            <a:off x="200025" y="2832100"/>
            <a:ext cx="4392613" cy="1554163"/>
          </a:xfrm>
          <a:prstGeom prst="rect">
            <a:avLst/>
          </a:prstGeom>
          <a:noFill/>
          <a:ln w="9525">
            <a:noFill/>
            <a:miter lim="800000"/>
            <a:headEnd/>
            <a:tailEnd/>
          </a:ln>
          <a:effectLst/>
        </p:spPr>
        <p:txBody>
          <a:bodyPr>
            <a:spAutoFit/>
          </a:bodyPr>
          <a:lstStyle/>
          <a:p>
            <a:pPr algn="ctr"/>
            <a:r>
              <a:rPr lang="sv-SE" sz="3200" b="1">
                <a:solidFill>
                  <a:srgbClr val="FF3300"/>
                </a:solidFill>
                <a:effectLst>
                  <a:outerShdw blurRad="38100" dist="38100" dir="2700000" algn="tl">
                    <a:srgbClr val="000000"/>
                  </a:outerShdw>
                </a:effectLst>
              </a:rPr>
              <a:t>A Japanese </a:t>
            </a:r>
          </a:p>
          <a:p>
            <a:pPr algn="ctr"/>
            <a:r>
              <a:rPr lang="sv-SE" sz="3200" b="1">
                <a:solidFill>
                  <a:schemeClr val="accent1"/>
                </a:solidFill>
                <a:effectLst>
                  <a:outerShdw blurRad="38100" dist="38100" dir="2700000" algn="tl">
                    <a:srgbClr val="000000"/>
                  </a:outerShdw>
                </a:effectLst>
              </a:rPr>
              <a:t>    </a:t>
            </a:r>
            <a:r>
              <a:rPr lang="sv-SE" sz="3200" b="1">
                <a:solidFill>
                  <a:srgbClr val="FF3300"/>
                </a:solidFill>
                <a:effectLst>
                  <a:outerShdw blurRad="38100" dist="38100" dir="2700000" algn="tl">
                    <a:srgbClr val="000000"/>
                  </a:outerShdw>
                </a:effectLst>
              </a:rPr>
              <a:t>commercial </a:t>
            </a:r>
          </a:p>
          <a:p>
            <a:pPr algn="ctr"/>
            <a:r>
              <a:rPr lang="sv-SE" sz="3200" b="1">
                <a:solidFill>
                  <a:srgbClr val="FF3300"/>
                </a:solidFill>
                <a:effectLst>
                  <a:outerShdw blurRad="38100" dist="38100" dir="2700000" algn="tl">
                    <a:srgbClr val="000000"/>
                  </a:outerShdw>
                </a:effectLst>
              </a:rPr>
              <a:t>break through</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2000" fill="hold"/>
                                        <p:tgtEl>
                                          <p:spTgt spid="32773"/>
                                        </p:tgtEl>
                                        <p:attrNameLst>
                                          <p:attrName>ppt_x</p:attrName>
                                        </p:attrNameLst>
                                      </p:cBhvr>
                                      <p:tavLst>
                                        <p:tav tm="0">
                                          <p:val>
                                            <p:strVal val="1+#ppt_w/2"/>
                                          </p:val>
                                        </p:tav>
                                        <p:tav tm="100000">
                                          <p:val>
                                            <p:strVal val="#ppt_x"/>
                                          </p:val>
                                        </p:tav>
                                      </p:tavLst>
                                    </p:anim>
                                    <p:anim calcmode="lin" valueType="num">
                                      <p:cBhvr additive="base">
                                        <p:cTn id="8" dur="2000" fill="hold"/>
                                        <p:tgtEl>
                                          <p:spTgt spid="3277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3000" fill="hold"/>
                                        <p:tgtEl>
                                          <p:spTgt spid="32773"/>
                                        </p:tgtEl>
                                        <p:attrNameLst>
                                          <p:attrName>r</p:attrName>
                                        </p:attrNameLst>
                                      </p:cBhvr>
                                    </p:animRot>
                                  </p:childTnLst>
                                </p:cTn>
                              </p:par>
                            </p:childTnLst>
                          </p:cTn>
                        </p:par>
                        <p:par>
                          <p:cTn id="12" fill="hold">
                            <p:stCondLst>
                              <p:cond delay="5000"/>
                            </p:stCondLst>
                            <p:childTnLst>
                              <p:par>
                                <p:cTn id="13" presetID="2" presetClass="entr" presetSubtype="12" fill="hold" grpId="0" nodeType="afterEffect">
                                  <p:stCondLst>
                                    <p:cond delay="0"/>
                                  </p:stCondLst>
                                  <p:childTnLst>
                                    <p:set>
                                      <p:cBhvr>
                                        <p:cTn id="14" dur="1" fill="hold">
                                          <p:stCondLst>
                                            <p:cond delay="0"/>
                                          </p:stCondLst>
                                        </p:cTn>
                                        <p:tgtEl>
                                          <p:spTgt spid="32774">
                                            <p:txEl>
                                              <p:pRg st="0" end="0"/>
                                            </p:txEl>
                                          </p:spTgt>
                                        </p:tgtEl>
                                        <p:attrNameLst>
                                          <p:attrName>style.visibility</p:attrName>
                                        </p:attrNameLst>
                                      </p:cBhvr>
                                      <p:to>
                                        <p:strVal val="visible"/>
                                      </p:to>
                                    </p:set>
                                    <p:anim calcmode="lin" valueType="num">
                                      <p:cBhvr additive="base">
                                        <p:cTn id="15" dur="3000" fill="hold"/>
                                        <p:tgtEl>
                                          <p:spTgt spid="32774">
                                            <p:txEl>
                                              <p:pRg st="0" end="0"/>
                                            </p:txEl>
                                          </p:spTgt>
                                        </p:tgtEl>
                                        <p:attrNameLst>
                                          <p:attrName>ppt_x</p:attrName>
                                        </p:attrNameLst>
                                      </p:cBhvr>
                                      <p:tavLst>
                                        <p:tav tm="0">
                                          <p:val>
                                            <p:strVal val="0-#ppt_w/2"/>
                                          </p:val>
                                        </p:tav>
                                        <p:tav tm="100000">
                                          <p:val>
                                            <p:strVal val="#ppt_x"/>
                                          </p:val>
                                        </p:tav>
                                      </p:tavLst>
                                    </p:anim>
                                    <p:anim calcmode="lin" valueType="num">
                                      <p:cBhvr additive="base">
                                        <p:cTn id="16" dur="3000" fill="hold"/>
                                        <p:tgtEl>
                                          <p:spTgt spid="32774">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8000"/>
                            </p:stCondLst>
                            <p:childTnLst>
                              <p:par>
                                <p:cTn id="18" presetID="2" presetClass="entr" presetSubtype="12" fill="hold" grpId="0" nodeType="afterEffect">
                                  <p:stCondLst>
                                    <p:cond delay="0"/>
                                  </p:stCondLst>
                                  <p:childTnLst>
                                    <p:set>
                                      <p:cBhvr>
                                        <p:cTn id="19" dur="1" fill="hold">
                                          <p:stCondLst>
                                            <p:cond delay="0"/>
                                          </p:stCondLst>
                                        </p:cTn>
                                        <p:tgtEl>
                                          <p:spTgt spid="32774">
                                            <p:txEl>
                                              <p:pRg st="1" end="1"/>
                                            </p:txEl>
                                          </p:spTgt>
                                        </p:tgtEl>
                                        <p:attrNameLst>
                                          <p:attrName>style.visibility</p:attrName>
                                        </p:attrNameLst>
                                      </p:cBhvr>
                                      <p:to>
                                        <p:strVal val="visible"/>
                                      </p:to>
                                    </p:set>
                                    <p:anim calcmode="lin" valueType="num">
                                      <p:cBhvr additive="base">
                                        <p:cTn id="20" dur="3000" fill="hold"/>
                                        <p:tgtEl>
                                          <p:spTgt spid="32774">
                                            <p:txEl>
                                              <p:pRg st="1" end="1"/>
                                            </p:txEl>
                                          </p:spTgt>
                                        </p:tgtEl>
                                        <p:attrNameLst>
                                          <p:attrName>ppt_x</p:attrName>
                                        </p:attrNameLst>
                                      </p:cBhvr>
                                      <p:tavLst>
                                        <p:tav tm="0">
                                          <p:val>
                                            <p:strVal val="0-#ppt_w/2"/>
                                          </p:val>
                                        </p:tav>
                                        <p:tav tm="100000">
                                          <p:val>
                                            <p:strVal val="#ppt_x"/>
                                          </p:val>
                                        </p:tav>
                                      </p:tavLst>
                                    </p:anim>
                                    <p:anim calcmode="lin" valueType="num">
                                      <p:cBhvr additive="base">
                                        <p:cTn id="21" dur="3000" fill="hold"/>
                                        <p:tgtEl>
                                          <p:spTgt spid="32774">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1000"/>
                            </p:stCondLst>
                            <p:childTnLst>
                              <p:par>
                                <p:cTn id="23" presetID="2" presetClass="entr" presetSubtype="12" fill="hold" grpId="0" nodeType="afterEffect">
                                  <p:stCondLst>
                                    <p:cond delay="0"/>
                                  </p:stCondLst>
                                  <p:childTnLst>
                                    <p:set>
                                      <p:cBhvr>
                                        <p:cTn id="24" dur="1" fill="hold">
                                          <p:stCondLst>
                                            <p:cond delay="0"/>
                                          </p:stCondLst>
                                        </p:cTn>
                                        <p:tgtEl>
                                          <p:spTgt spid="32774">
                                            <p:txEl>
                                              <p:pRg st="2" end="2"/>
                                            </p:txEl>
                                          </p:spTgt>
                                        </p:tgtEl>
                                        <p:attrNameLst>
                                          <p:attrName>style.visibility</p:attrName>
                                        </p:attrNameLst>
                                      </p:cBhvr>
                                      <p:to>
                                        <p:strVal val="visible"/>
                                      </p:to>
                                    </p:set>
                                    <p:anim calcmode="lin" valueType="num">
                                      <p:cBhvr additive="base">
                                        <p:cTn id="25" dur="3000" fill="hold"/>
                                        <p:tgtEl>
                                          <p:spTgt spid="32774">
                                            <p:txEl>
                                              <p:pRg st="2" end="2"/>
                                            </p:txEl>
                                          </p:spTgt>
                                        </p:tgtEl>
                                        <p:attrNameLst>
                                          <p:attrName>ppt_x</p:attrName>
                                        </p:attrNameLst>
                                      </p:cBhvr>
                                      <p:tavLst>
                                        <p:tav tm="0">
                                          <p:val>
                                            <p:strVal val="0-#ppt_w/2"/>
                                          </p:val>
                                        </p:tav>
                                        <p:tav tm="100000">
                                          <p:val>
                                            <p:strVal val="#ppt_x"/>
                                          </p:val>
                                        </p:tav>
                                      </p:tavLst>
                                    </p:anim>
                                    <p:anim calcmode="lin" valueType="num">
                                      <p:cBhvr additive="base">
                                        <p:cTn id="26" dur="3000" fill="hold"/>
                                        <p:tgtEl>
                                          <p:spTgt spid="32774">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4000"/>
                            </p:stCondLst>
                            <p:childTnLst>
                              <p:par>
                                <p:cTn id="28" presetID="2" presetClass="entr" presetSubtype="4" fill="hold" nodeType="afterEffect">
                                  <p:stCondLst>
                                    <p:cond delay="0"/>
                                  </p:stCondLst>
                                  <p:childTnLst>
                                    <p:set>
                                      <p:cBhvr>
                                        <p:cTn id="29" dur="1" fill="hold">
                                          <p:stCondLst>
                                            <p:cond delay="0"/>
                                          </p:stCondLst>
                                        </p:cTn>
                                        <p:tgtEl>
                                          <p:spTgt spid="32771">
                                            <p:txEl>
                                              <p:pRg st="0" end="0"/>
                                            </p:txEl>
                                          </p:spTgt>
                                        </p:tgtEl>
                                        <p:attrNameLst>
                                          <p:attrName>style.visibility</p:attrName>
                                        </p:attrNameLst>
                                      </p:cBhvr>
                                      <p:to>
                                        <p:strVal val="visible"/>
                                      </p:to>
                                    </p:set>
                                    <p:anim calcmode="lin" valueType="num">
                                      <p:cBhvr additive="base">
                                        <p:cTn id="30" dur="3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32771">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2771">
                                            <p:txEl>
                                              <p:pRg st="13" end="13"/>
                                            </p:txEl>
                                          </p:spTgt>
                                        </p:tgtEl>
                                        <p:attrNameLst>
                                          <p:attrName>style.visibility</p:attrName>
                                        </p:attrNameLst>
                                      </p:cBhvr>
                                      <p:to>
                                        <p:strVal val="visible"/>
                                      </p:to>
                                    </p:set>
                                    <p:anim calcmode="lin" valueType="num">
                                      <p:cBhvr additive="base">
                                        <p:cTn id="34" dur="2000" fill="hold"/>
                                        <p:tgtEl>
                                          <p:spTgt spid="32771">
                                            <p:txEl>
                                              <p:pRg st="13" end="13"/>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2771">
                                            <p:txEl>
                                              <p:pRg st="13" end="1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7000"/>
                            </p:stCondLst>
                            <p:childTnLst>
                              <p:par>
                                <p:cTn id="37" presetID="2" presetClass="entr" presetSubtype="4" fill="hold" nodeType="afterEffect">
                                  <p:stCondLst>
                                    <p:cond delay="0"/>
                                  </p:stCondLst>
                                  <p:childTnLst>
                                    <p:set>
                                      <p:cBhvr>
                                        <p:cTn id="38" dur="1" fill="hold">
                                          <p:stCondLst>
                                            <p:cond delay="0"/>
                                          </p:stCondLst>
                                        </p:cTn>
                                        <p:tgtEl>
                                          <p:spTgt spid="32771">
                                            <p:txEl>
                                              <p:pRg st="14" end="14"/>
                                            </p:txEl>
                                          </p:spTgt>
                                        </p:tgtEl>
                                        <p:attrNameLst>
                                          <p:attrName>style.visibility</p:attrName>
                                        </p:attrNameLst>
                                      </p:cBhvr>
                                      <p:to>
                                        <p:strVal val="visible"/>
                                      </p:to>
                                    </p:set>
                                    <p:anim calcmode="lin" valueType="num">
                                      <p:cBhvr additive="base">
                                        <p:cTn id="39" dur="2000" fill="hold"/>
                                        <p:tgtEl>
                                          <p:spTgt spid="32771">
                                            <p:txEl>
                                              <p:pRg st="14" end="14"/>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2771">
                                            <p:txEl>
                                              <p:pRg st="14" end="1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19000"/>
                            </p:stCondLst>
                            <p:childTnLst>
                              <p:par>
                                <p:cTn id="42" presetID="2" presetClass="entr" presetSubtype="4" fill="hold" grpId="0" nodeType="afterEffect">
                                  <p:stCondLst>
                                    <p:cond delay="0"/>
                                  </p:stCondLst>
                                  <p:childTnLst>
                                    <p:set>
                                      <p:cBhvr>
                                        <p:cTn id="43" dur="1" fill="hold">
                                          <p:stCondLst>
                                            <p:cond delay="0"/>
                                          </p:stCondLst>
                                        </p:cTn>
                                        <p:tgtEl>
                                          <p:spTgt spid="32770"/>
                                        </p:tgtEl>
                                        <p:attrNameLst>
                                          <p:attrName>style.visibility</p:attrName>
                                        </p:attrNameLst>
                                      </p:cBhvr>
                                      <p:to>
                                        <p:strVal val="visible"/>
                                      </p:to>
                                    </p:set>
                                    <p:anim calcmode="lin" valueType="num">
                                      <p:cBhvr additive="base">
                                        <p:cTn id="44" dur="5000" fill="hold"/>
                                        <p:tgtEl>
                                          <p:spTgt spid="32770"/>
                                        </p:tgtEl>
                                        <p:attrNameLst>
                                          <p:attrName>ppt_x</p:attrName>
                                        </p:attrNameLst>
                                      </p:cBhvr>
                                      <p:tavLst>
                                        <p:tav tm="0">
                                          <p:val>
                                            <p:strVal val="#ppt_x"/>
                                          </p:val>
                                        </p:tav>
                                        <p:tav tm="100000">
                                          <p:val>
                                            <p:strVal val="#ppt_x"/>
                                          </p:val>
                                        </p:tav>
                                      </p:tavLst>
                                    </p:anim>
                                    <p:anim calcmode="lin" valueType="num">
                                      <p:cBhvr additive="base">
                                        <p:cTn id="45" dur="5000" fill="hold"/>
                                        <p:tgtEl>
                                          <p:spTgt spid="327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95325" y="1825625"/>
            <a:ext cx="7399338" cy="4108450"/>
          </a:xfrm>
          <a:prstGeom prst="rect">
            <a:avLst/>
          </a:prstGeom>
          <a:noFill/>
          <a:ln w="9525">
            <a:noFill/>
            <a:miter lim="800000"/>
            <a:headEnd/>
            <a:tailEnd/>
          </a:ln>
          <a:effectLst/>
        </p:spPr>
        <p:txBody>
          <a:bodyPr lIns="92075" tIns="46038" rIns="92075" bIns="46038">
            <a:spAutoFit/>
          </a:bodyPr>
          <a:lstStyle/>
          <a:p>
            <a:pPr algn="ctr" eaLnBrk="0" hangingPunct="0"/>
            <a:r>
              <a:rPr lang="sv-SE" sz="2400" b="1">
                <a:solidFill>
                  <a:schemeClr val="accent1"/>
                </a:solidFill>
              </a:rPr>
              <a:t>A Food which has been produced to give a specific and scientifically documented health effect and is intended to be consumed as a part of a healthy and balanced diet.</a:t>
            </a:r>
          </a:p>
          <a:p>
            <a:pPr eaLnBrk="0" hangingPunct="0"/>
            <a:endParaRPr lang="sv-SE" sz="2400" b="1">
              <a:solidFill>
                <a:schemeClr val="accent1"/>
              </a:solidFill>
            </a:endParaRPr>
          </a:p>
          <a:p>
            <a:pPr algn="ctr" eaLnBrk="0" hangingPunct="0"/>
            <a:r>
              <a:rPr lang="sv-SE" sz="2400" b="1">
                <a:solidFill>
                  <a:schemeClr val="accent1"/>
                </a:solidFill>
              </a:rPr>
              <a:t>It is also a food </a:t>
            </a:r>
            <a:br>
              <a:rPr lang="sv-SE" sz="2400" b="1">
                <a:solidFill>
                  <a:schemeClr val="accent1"/>
                </a:solidFill>
              </a:rPr>
            </a:br>
            <a:r>
              <a:rPr lang="sv-SE" sz="2400" b="1">
                <a:solidFill>
                  <a:schemeClr val="accent1"/>
                </a:solidFill>
              </a:rPr>
              <a:t>that occupies the borderline between </a:t>
            </a:r>
            <a:br>
              <a:rPr lang="sv-SE" sz="2400" b="1">
                <a:solidFill>
                  <a:schemeClr val="accent1"/>
                </a:solidFill>
              </a:rPr>
            </a:br>
            <a:r>
              <a:rPr lang="sv-SE" sz="2400" b="1">
                <a:solidFill>
                  <a:schemeClr val="accent1"/>
                </a:solidFill>
              </a:rPr>
              <a:t>food and medicine that can have a </a:t>
            </a:r>
            <a:br>
              <a:rPr lang="sv-SE" sz="2400" b="1">
                <a:solidFill>
                  <a:schemeClr val="accent1"/>
                </a:solidFill>
              </a:rPr>
            </a:br>
            <a:r>
              <a:rPr lang="sv-SE" sz="2400" b="1">
                <a:solidFill>
                  <a:schemeClr val="accent1"/>
                </a:solidFill>
              </a:rPr>
              <a:t>preventive effect or reduce the risk </a:t>
            </a:r>
            <a:br>
              <a:rPr lang="sv-SE" sz="2400" b="1">
                <a:solidFill>
                  <a:schemeClr val="accent1"/>
                </a:solidFill>
              </a:rPr>
            </a:br>
            <a:r>
              <a:rPr lang="sv-SE" sz="2400" b="1">
                <a:solidFill>
                  <a:schemeClr val="accent1"/>
                </a:solidFill>
              </a:rPr>
              <a:t>of illness.</a:t>
            </a:r>
          </a:p>
          <a:p>
            <a:pPr eaLnBrk="0" hangingPunct="0"/>
            <a:endParaRPr lang="sv-SE" sz="2400" b="1">
              <a:solidFill>
                <a:schemeClr val="accent1"/>
              </a:solidFill>
            </a:endParaRPr>
          </a:p>
        </p:txBody>
      </p:sp>
      <p:sp>
        <p:nvSpPr>
          <p:cNvPr id="29699" name="Rectangle 3"/>
          <p:cNvSpPr>
            <a:spLocks noChangeArrowheads="1"/>
          </p:cNvSpPr>
          <p:nvPr/>
        </p:nvSpPr>
        <p:spPr bwMode="auto">
          <a:xfrm>
            <a:off x="733425" y="592138"/>
            <a:ext cx="6778625" cy="701675"/>
          </a:xfrm>
          <a:prstGeom prst="rect">
            <a:avLst/>
          </a:prstGeom>
          <a:noFill/>
          <a:ln w="9525">
            <a:noFill/>
            <a:miter lim="800000"/>
            <a:headEnd/>
            <a:tailEnd/>
          </a:ln>
          <a:effectLst/>
        </p:spPr>
        <p:txBody>
          <a:bodyPr lIns="92075" tIns="46038" rIns="92075" bIns="46038">
            <a:spAutoFit/>
          </a:bodyPr>
          <a:lstStyle/>
          <a:p>
            <a:pPr algn="ctr" eaLnBrk="0" hangingPunct="0"/>
            <a:r>
              <a:rPr lang="sv-SE" sz="3200" b="1">
                <a:solidFill>
                  <a:srgbClr val="0D2D82"/>
                </a:solidFill>
                <a:latin typeface="FS Albert" pitchFamily="2" charset="0"/>
              </a:rPr>
              <a:t> </a:t>
            </a:r>
            <a:r>
              <a:rPr lang="sv-SE" sz="4000" b="1">
                <a:solidFill>
                  <a:srgbClr val="0031CC"/>
                </a:solidFill>
              </a:rPr>
              <a:t>Functional Food </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2000" fill="hold"/>
                                        <p:tgtEl>
                                          <p:spTgt spid="2969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 calcmode="lin" valueType="num">
                                      <p:cBhvr additive="base">
                                        <p:cTn id="12" dur="3000" fill="hold"/>
                                        <p:tgtEl>
                                          <p:spTgt spid="29698">
                                            <p:txEl>
                                              <p:pRg st="2" end="2"/>
                                            </p:txEl>
                                          </p:spTgt>
                                        </p:tgtEl>
                                        <p:attrNameLst>
                                          <p:attrName>ppt_x</p:attrName>
                                        </p:attrNameLst>
                                      </p:cBhvr>
                                      <p:tavLst>
                                        <p:tav tm="0">
                                          <p:val>
                                            <p:strVal val="0-#ppt_w/2"/>
                                          </p:val>
                                        </p:tav>
                                        <p:tav tm="100000">
                                          <p:val>
                                            <p:strVal val="#ppt_x"/>
                                          </p:val>
                                        </p:tav>
                                      </p:tavLst>
                                    </p:anim>
                                    <p:anim calcmode="lin" valueType="num">
                                      <p:cBhvr additive="base">
                                        <p:cTn id="13" dur="30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0"/>
                            </p:stCondLst>
                            <p:childTnLst>
                              <p:par>
                                <p:cTn id="15" presetID="2" presetClass="entr" presetSubtype="4" fill="hold" grpId="0" nodeType="afterEffect">
                                  <p:stCondLst>
                                    <p:cond delay="0"/>
                                  </p:stCondLst>
                                  <p:childTnLst>
                                    <p:set>
                                      <p:cBhvr>
                                        <p:cTn id="16" dur="1" fill="hold">
                                          <p:stCondLst>
                                            <p:cond delay="0"/>
                                          </p:stCondLst>
                                        </p:cTn>
                                        <p:tgtEl>
                                          <p:spTgt spid="29699"/>
                                        </p:tgtEl>
                                        <p:attrNameLst>
                                          <p:attrName>style.visibility</p:attrName>
                                        </p:attrNameLst>
                                      </p:cBhvr>
                                      <p:to>
                                        <p:strVal val="visible"/>
                                      </p:to>
                                    </p:set>
                                    <p:anim calcmode="lin" valueType="num">
                                      <p:cBhvr additive="base">
                                        <p:cTn id="17" dur="2000" fill="hold"/>
                                        <p:tgtEl>
                                          <p:spTgt spid="29699"/>
                                        </p:tgtEl>
                                        <p:attrNameLst>
                                          <p:attrName>ppt_x</p:attrName>
                                        </p:attrNameLst>
                                      </p:cBhvr>
                                      <p:tavLst>
                                        <p:tav tm="0">
                                          <p:val>
                                            <p:strVal val="#ppt_x"/>
                                          </p:val>
                                        </p:tav>
                                        <p:tav tm="100000">
                                          <p:val>
                                            <p:strVal val="#ppt_x"/>
                                          </p:val>
                                        </p:tav>
                                      </p:tavLst>
                                    </p:anim>
                                    <p:anim calcmode="lin" valueType="num">
                                      <p:cBhvr additive="base">
                                        <p:cTn id="18" dur="20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68313" y="333375"/>
            <a:ext cx="8280400" cy="6007100"/>
          </a:xfrm>
          <a:prstGeom prst="rect">
            <a:avLst/>
          </a:prstGeom>
          <a:noFill/>
          <a:ln w="9525">
            <a:noFill/>
            <a:miter lim="800000"/>
            <a:headEnd/>
            <a:tailEnd/>
          </a:ln>
          <a:effectLst/>
        </p:spPr>
        <p:txBody>
          <a:bodyPr>
            <a:spAutoFit/>
          </a:bodyPr>
          <a:lstStyle/>
          <a:p>
            <a:pPr algn="ctr" eaLnBrk="0" hangingPunct="0"/>
            <a:endParaRPr lang="sv-SE">
              <a:solidFill>
                <a:schemeClr val="accent1"/>
              </a:solidFill>
            </a:endParaRPr>
          </a:p>
          <a:p>
            <a:pPr algn="ctr" eaLnBrk="0" hangingPunct="0"/>
            <a:r>
              <a:rPr lang="sv-SE" sz="4400" b="1">
                <a:solidFill>
                  <a:schemeClr val="accent1"/>
                </a:solidFill>
              </a:rPr>
              <a:t>Functional Foods </a:t>
            </a:r>
            <a:endParaRPr lang="sv-SE" sz="4400">
              <a:solidFill>
                <a:schemeClr val="accent1"/>
              </a:solidFill>
            </a:endParaRPr>
          </a:p>
          <a:p>
            <a:pPr algn="ctr" eaLnBrk="0" hangingPunct="0"/>
            <a:r>
              <a:rPr lang="sv-SE" sz="4400" b="1">
                <a:solidFill>
                  <a:schemeClr val="accent1"/>
                </a:solidFill>
              </a:rPr>
              <a:t>open new perspectives</a:t>
            </a:r>
            <a:endParaRPr lang="sv-SE" sz="4400">
              <a:solidFill>
                <a:schemeClr val="accent1"/>
              </a:solidFill>
            </a:endParaRPr>
          </a:p>
          <a:p>
            <a:pPr algn="ctr" eaLnBrk="0" hangingPunct="0"/>
            <a:endParaRPr lang="sv-SE" sz="4400">
              <a:solidFill>
                <a:schemeClr val="accent1"/>
              </a:solidFill>
            </a:endParaRPr>
          </a:p>
          <a:p>
            <a:pPr algn="ctr" eaLnBrk="0" hangingPunct="0"/>
            <a:r>
              <a:rPr lang="sv-SE" sz="2800" b="1">
                <a:solidFill>
                  <a:schemeClr val="accent1"/>
                </a:solidFill>
              </a:rPr>
              <a:t>Patents as immaterial rights/assets</a:t>
            </a:r>
            <a:endParaRPr lang="sv-SE" sz="2800">
              <a:solidFill>
                <a:schemeClr val="accent1"/>
              </a:solidFill>
            </a:endParaRPr>
          </a:p>
          <a:p>
            <a:pPr algn="ctr" eaLnBrk="0" hangingPunct="0"/>
            <a:r>
              <a:rPr lang="sv-SE" sz="2800" b="1">
                <a:solidFill>
                  <a:schemeClr val="accent1"/>
                </a:solidFill>
              </a:rPr>
              <a:t>Knowledge as competitive advantages</a:t>
            </a:r>
            <a:endParaRPr lang="sv-SE" sz="2800">
              <a:solidFill>
                <a:schemeClr val="accent1"/>
              </a:solidFill>
            </a:endParaRPr>
          </a:p>
          <a:p>
            <a:pPr algn="ctr" eaLnBrk="0" hangingPunct="0"/>
            <a:r>
              <a:rPr lang="sv-SE" sz="2800" b="1">
                <a:solidFill>
                  <a:schemeClr val="accent1"/>
                </a:solidFill>
              </a:rPr>
              <a:t>Licences as one way of capitalizing on patents</a:t>
            </a:r>
            <a:endParaRPr lang="sv-SE" sz="2800">
              <a:solidFill>
                <a:schemeClr val="accent1"/>
              </a:solidFill>
            </a:endParaRPr>
          </a:p>
          <a:p>
            <a:pPr algn="ctr" eaLnBrk="0" hangingPunct="0"/>
            <a:r>
              <a:rPr lang="sv-SE" sz="2800" b="1">
                <a:solidFill>
                  <a:schemeClr val="accent1"/>
                </a:solidFill>
              </a:rPr>
              <a:t>Sales of ”Value added products”</a:t>
            </a:r>
            <a:endParaRPr lang="sv-SE" sz="2800">
              <a:solidFill>
                <a:schemeClr val="accent1"/>
              </a:solidFill>
            </a:endParaRPr>
          </a:p>
          <a:p>
            <a:pPr algn="ctr" eaLnBrk="0" hangingPunct="0"/>
            <a:r>
              <a:rPr lang="sv-SE" sz="2800" b="1">
                <a:solidFill>
                  <a:schemeClr val="accent1"/>
                </a:solidFill>
              </a:rPr>
              <a:t>Image marketing: a health image in products and companies</a:t>
            </a:r>
          </a:p>
          <a:p>
            <a:pPr algn="ctr" eaLnBrk="0" hangingPunct="0"/>
            <a:r>
              <a:rPr lang="sv-SE" sz="2800" b="1">
                <a:solidFill>
                  <a:schemeClr val="accent1"/>
                </a:solidFill>
              </a:rPr>
              <a:t>Advantage in pricing other products</a:t>
            </a:r>
            <a:endParaRPr lang="sv-SE" sz="2800">
              <a:solidFill>
                <a:schemeClr val="accent1"/>
              </a:solidFill>
            </a:endParaRPr>
          </a:p>
          <a:p>
            <a:pPr algn="ctr" eaLnBrk="0" hangingPunct="0">
              <a:spcBef>
                <a:spcPct val="50000"/>
              </a:spcBef>
            </a:pPr>
            <a:endParaRPr lang="sv-SE" sz="2800">
              <a:solidFill>
                <a:schemeClr val="accent1"/>
              </a:solidFill>
              <a:latin typeface="Arial" charset="0"/>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38916">
                                            <p:txEl>
                                              <p:pRg st="1" end="1"/>
                                            </p:txEl>
                                          </p:spTgt>
                                        </p:tgtEl>
                                        <p:attrNameLst>
                                          <p:attrName>style.visibility</p:attrName>
                                        </p:attrNameLst>
                                      </p:cBhvr>
                                      <p:to>
                                        <p:strVal val="visible"/>
                                      </p:to>
                                    </p:set>
                                    <p:anim calcmode="lin" valueType="num">
                                      <p:cBhvr additive="base">
                                        <p:cTn id="7" dur="2000" fill="hold"/>
                                        <p:tgtEl>
                                          <p:spTgt spid="38916">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38916">
                                            <p:txEl>
                                              <p:pRg st="2" end="2"/>
                                            </p:txEl>
                                          </p:spTgt>
                                        </p:tgtEl>
                                        <p:attrNameLst>
                                          <p:attrName>style.visibility</p:attrName>
                                        </p:attrNameLst>
                                      </p:cBhvr>
                                      <p:to>
                                        <p:strVal val="visible"/>
                                      </p:to>
                                    </p:set>
                                    <p:anim calcmode="lin" valueType="num">
                                      <p:cBhvr additive="base">
                                        <p:cTn id="12" dur="2000" fill="hold"/>
                                        <p:tgtEl>
                                          <p:spTgt spid="38916">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8916">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12" fill="hold" nodeType="afterEffect">
                                  <p:stCondLst>
                                    <p:cond delay="0"/>
                                  </p:stCondLst>
                                  <p:childTnLst>
                                    <p:set>
                                      <p:cBhvr>
                                        <p:cTn id="16" dur="1" fill="hold">
                                          <p:stCondLst>
                                            <p:cond delay="0"/>
                                          </p:stCondLst>
                                        </p:cTn>
                                        <p:tgtEl>
                                          <p:spTgt spid="38916">
                                            <p:txEl>
                                              <p:pRg st="4" end="4"/>
                                            </p:txEl>
                                          </p:spTgt>
                                        </p:tgtEl>
                                        <p:attrNameLst>
                                          <p:attrName>style.visibility</p:attrName>
                                        </p:attrNameLst>
                                      </p:cBhvr>
                                      <p:to>
                                        <p:strVal val="visible"/>
                                      </p:to>
                                    </p:set>
                                    <p:anim calcmode="lin" valueType="num">
                                      <p:cBhvr additive="base">
                                        <p:cTn id="17" dur="2000" fill="hold"/>
                                        <p:tgtEl>
                                          <p:spTgt spid="38916">
                                            <p:txEl>
                                              <p:pRg st="4" end="4"/>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891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38916">
                                            <p:txEl>
                                              <p:pRg st="5" end="5"/>
                                            </p:txEl>
                                          </p:spTgt>
                                        </p:tgtEl>
                                        <p:attrNameLst>
                                          <p:attrName>style.visibility</p:attrName>
                                        </p:attrNameLst>
                                      </p:cBhvr>
                                      <p:to>
                                        <p:strVal val="visible"/>
                                      </p:to>
                                    </p:set>
                                    <p:anim calcmode="lin" valueType="num">
                                      <p:cBhvr additive="base">
                                        <p:cTn id="21" dur="2000" fill="hold"/>
                                        <p:tgtEl>
                                          <p:spTgt spid="38916">
                                            <p:txEl>
                                              <p:pRg st="5" end="5"/>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891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38916">
                                            <p:txEl>
                                              <p:pRg st="6" end="6"/>
                                            </p:txEl>
                                          </p:spTgt>
                                        </p:tgtEl>
                                        <p:attrNameLst>
                                          <p:attrName>style.visibility</p:attrName>
                                        </p:attrNameLst>
                                      </p:cBhvr>
                                      <p:to>
                                        <p:strVal val="visible"/>
                                      </p:to>
                                    </p:set>
                                    <p:anim calcmode="lin" valueType="num">
                                      <p:cBhvr additive="base">
                                        <p:cTn id="25" dur="2000" fill="hold"/>
                                        <p:tgtEl>
                                          <p:spTgt spid="38916">
                                            <p:txEl>
                                              <p:pRg st="6" end="6"/>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891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12" fill="hold" nodeType="withEffect">
                                  <p:stCondLst>
                                    <p:cond delay="0"/>
                                  </p:stCondLst>
                                  <p:childTnLst>
                                    <p:set>
                                      <p:cBhvr>
                                        <p:cTn id="28" dur="1" fill="hold">
                                          <p:stCondLst>
                                            <p:cond delay="0"/>
                                          </p:stCondLst>
                                        </p:cTn>
                                        <p:tgtEl>
                                          <p:spTgt spid="38916">
                                            <p:txEl>
                                              <p:pRg st="7" end="7"/>
                                            </p:txEl>
                                          </p:spTgt>
                                        </p:tgtEl>
                                        <p:attrNameLst>
                                          <p:attrName>style.visibility</p:attrName>
                                        </p:attrNameLst>
                                      </p:cBhvr>
                                      <p:to>
                                        <p:strVal val="visible"/>
                                      </p:to>
                                    </p:set>
                                    <p:anim calcmode="lin" valueType="num">
                                      <p:cBhvr additive="base">
                                        <p:cTn id="29" dur="2000" fill="hold"/>
                                        <p:tgtEl>
                                          <p:spTgt spid="38916">
                                            <p:txEl>
                                              <p:pRg st="7" end="7"/>
                                            </p:txEl>
                                          </p:spTgt>
                                        </p:tgtEl>
                                        <p:attrNameLst>
                                          <p:attrName>ppt_x</p:attrName>
                                        </p:attrNameLst>
                                      </p:cBhvr>
                                      <p:tavLst>
                                        <p:tav tm="0">
                                          <p:val>
                                            <p:strVal val="0-#ppt_w/2"/>
                                          </p:val>
                                        </p:tav>
                                        <p:tav tm="100000">
                                          <p:val>
                                            <p:strVal val="#ppt_x"/>
                                          </p:val>
                                        </p:tav>
                                      </p:tavLst>
                                    </p:anim>
                                    <p:anim calcmode="lin" valueType="num">
                                      <p:cBhvr additive="base">
                                        <p:cTn id="30" dur="2000" fill="hold"/>
                                        <p:tgtEl>
                                          <p:spTgt spid="38916">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38916">
                                            <p:txEl>
                                              <p:pRg st="8" end="8"/>
                                            </p:txEl>
                                          </p:spTgt>
                                        </p:tgtEl>
                                        <p:attrNameLst>
                                          <p:attrName>style.visibility</p:attrName>
                                        </p:attrNameLst>
                                      </p:cBhvr>
                                      <p:to>
                                        <p:strVal val="visible"/>
                                      </p:to>
                                    </p:set>
                                    <p:anim calcmode="lin" valueType="num">
                                      <p:cBhvr additive="base">
                                        <p:cTn id="33" dur="2000" fill="hold"/>
                                        <p:tgtEl>
                                          <p:spTgt spid="38916">
                                            <p:txEl>
                                              <p:pRg st="8" end="8"/>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8916">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38916">
                                            <p:txEl>
                                              <p:pRg st="9" end="9"/>
                                            </p:txEl>
                                          </p:spTgt>
                                        </p:tgtEl>
                                        <p:attrNameLst>
                                          <p:attrName>style.visibility</p:attrName>
                                        </p:attrNameLst>
                                      </p:cBhvr>
                                      <p:to>
                                        <p:strVal val="visible"/>
                                      </p:to>
                                    </p:set>
                                    <p:anim calcmode="lin" valueType="num">
                                      <p:cBhvr additive="base">
                                        <p:cTn id="37" dur="2000" fill="hold"/>
                                        <p:tgtEl>
                                          <p:spTgt spid="38916">
                                            <p:txEl>
                                              <p:pRg st="9" end="9"/>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891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3779838" y="1125538"/>
            <a:ext cx="4949825" cy="4633912"/>
          </a:xfrm>
          <a:prstGeom prst="triangle">
            <a:avLst>
              <a:gd name="adj" fmla="val 49935"/>
            </a:avLst>
          </a:prstGeom>
          <a:solidFill>
            <a:srgbClr val="B2B2B2"/>
          </a:solidFill>
          <a:ln w="12700">
            <a:solidFill>
              <a:schemeClr val="tx1"/>
            </a:solidFill>
            <a:miter lim="800000"/>
            <a:headEnd/>
            <a:tailEnd/>
          </a:ln>
          <a:effectLst/>
        </p:spPr>
        <p:txBody>
          <a:bodyPr wrap="none" lIns="92075" tIns="46038" rIns="92075" bIns="46038" anchor="ctr"/>
          <a:lstStyle/>
          <a:p>
            <a:pPr algn="ctr" eaLnBrk="0" hangingPunct="0"/>
            <a:endParaRPr lang="sv-SE" sz="2400">
              <a:latin typeface="FS Albert" pitchFamily="2" charset="0"/>
            </a:endParaRPr>
          </a:p>
        </p:txBody>
      </p:sp>
      <p:sp>
        <p:nvSpPr>
          <p:cNvPr id="26627" name="Line 3"/>
          <p:cNvSpPr>
            <a:spLocks noChangeShapeType="1"/>
          </p:cNvSpPr>
          <p:nvPr/>
        </p:nvSpPr>
        <p:spPr bwMode="auto">
          <a:xfrm>
            <a:off x="4932363" y="3573463"/>
            <a:ext cx="2511425" cy="0"/>
          </a:xfrm>
          <a:prstGeom prst="line">
            <a:avLst/>
          </a:prstGeom>
          <a:noFill/>
          <a:ln w="12700">
            <a:solidFill>
              <a:schemeClr val="tx1"/>
            </a:solidFill>
            <a:round/>
            <a:headEnd type="none" w="sm" len="sm"/>
            <a:tailEnd type="none" w="sm" len="sm"/>
          </a:ln>
          <a:effectLst/>
        </p:spPr>
        <p:txBody>
          <a:bodyPr/>
          <a:lstStyle/>
          <a:p>
            <a:endParaRPr lang="en-US"/>
          </a:p>
        </p:txBody>
      </p:sp>
      <p:sp>
        <p:nvSpPr>
          <p:cNvPr id="26628" name="Line 4"/>
          <p:cNvSpPr>
            <a:spLocks noChangeShapeType="1"/>
          </p:cNvSpPr>
          <p:nvPr/>
        </p:nvSpPr>
        <p:spPr bwMode="auto">
          <a:xfrm>
            <a:off x="4427538" y="4652963"/>
            <a:ext cx="3648075" cy="0"/>
          </a:xfrm>
          <a:prstGeom prst="line">
            <a:avLst/>
          </a:prstGeom>
          <a:noFill/>
          <a:ln w="12700">
            <a:solidFill>
              <a:schemeClr val="tx1"/>
            </a:solidFill>
            <a:round/>
            <a:headEnd type="none" w="sm" len="sm"/>
            <a:tailEnd type="none" w="sm" len="sm"/>
          </a:ln>
          <a:effectLst/>
        </p:spPr>
        <p:txBody>
          <a:bodyPr/>
          <a:lstStyle/>
          <a:p>
            <a:endParaRPr lang="en-US"/>
          </a:p>
        </p:txBody>
      </p:sp>
      <p:sp>
        <p:nvSpPr>
          <p:cNvPr id="26629" name="Rectangle 5"/>
          <p:cNvSpPr>
            <a:spLocks noChangeArrowheads="1"/>
          </p:cNvSpPr>
          <p:nvPr/>
        </p:nvSpPr>
        <p:spPr bwMode="auto">
          <a:xfrm>
            <a:off x="4932363" y="1773238"/>
            <a:ext cx="2719387" cy="457200"/>
          </a:xfrm>
          <a:prstGeom prst="rect">
            <a:avLst/>
          </a:prstGeom>
          <a:noFill/>
          <a:ln w="9525">
            <a:noFill/>
            <a:miter lim="800000"/>
            <a:headEnd/>
            <a:tailEnd/>
          </a:ln>
          <a:effectLst/>
        </p:spPr>
        <p:txBody>
          <a:bodyPr wrap="none" lIns="92075" tIns="46038" rIns="92075" bIns="46038">
            <a:spAutoFit/>
          </a:bodyPr>
          <a:lstStyle/>
          <a:p>
            <a:pPr eaLnBrk="0" hangingPunct="0"/>
            <a:r>
              <a:rPr lang="sv-SE" sz="2400" b="1">
                <a:latin typeface="FS Albert" pitchFamily="2" charset="0"/>
              </a:rPr>
              <a:t>Functional Foods</a:t>
            </a:r>
          </a:p>
        </p:txBody>
      </p:sp>
      <p:sp>
        <p:nvSpPr>
          <p:cNvPr id="26630" name="Rectangle 6"/>
          <p:cNvSpPr>
            <a:spLocks noChangeArrowheads="1"/>
          </p:cNvSpPr>
          <p:nvPr/>
        </p:nvSpPr>
        <p:spPr bwMode="auto">
          <a:xfrm>
            <a:off x="4572000" y="2708275"/>
            <a:ext cx="3241675" cy="457200"/>
          </a:xfrm>
          <a:prstGeom prst="rect">
            <a:avLst/>
          </a:prstGeom>
          <a:noFill/>
          <a:ln w="9525">
            <a:noFill/>
            <a:miter lim="800000"/>
            <a:headEnd/>
            <a:tailEnd/>
          </a:ln>
          <a:effectLst/>
        </p:spPr>
        <p:txBody>
          <a:bodyPr lIns="92075" tIns="46038" rIns="92075" bIns="46038">
            <a:spAutoFit/>
          </a:bodyPr>
          <a:lstStyle/>
          <a:p>
            <a:pPr algn="ctr" eaLnBrk="0" hangingPunct="0"/>
            <a:r>
              <a:rPr lang="sv-SE" sz="2400" b="1">
                <a:latin typeface="FS Albert" pitchFamily="2" charset="0"/>
              </a:rPr>
              <a:t>Advanced products</a:t>
            </a:r>
          </a:p>
        </p:txBody>
      </p:sp>
      <p:sp>
        <p:nvSpPr>
          <p:cNvPr id="26631" name="Rectangle 7"/>
          <p:cNvSpPr>
            <a:spLocks noChangeArrowheads="1"/>
          </p:cNvSpPr>
          <p:nvPr/>
        </p:nvSpPr>
        <p:spPr bwMode="auto">
          <a:xfrm>
            <a:off x="4067175" y="3644900"/>
            <a:ext cx="4316413" cy="457200"/>
          </a:xfrm>
          <a:prstGeom prst="rect">
            <a:avLst/>
          </a:prstGeom>
          <a:noFill/>
          <a:ln w="9525">
            <a:noFill/>
            <a:miter lim="800000"/>
            <a:headEnd/>
            <a:tailEnd/>
          </a:ln>
          <a:effectLst/>
        </p:spPr>
        <p:txBody>
          <a:bodyPr lIns="92075" tIns="46038" rIns="92075" bIns="46038">
            <a:spAutoFit/>
          </a:bodyPr>
          <a:lstStyle/>
          <a:p>
            <a:pPr algn="ctr" eaLnBrk="0" hangingPunct="0"/>
            <a:r>
              <a:rPr lang="sv-SE" sz="2400" b="1">
                <a:latin typeface="FS Albert" pitchFamily="2" charset="0"/>
              </a:rPr>
              <a:t>Products with added value</a:t>
            </a:r>
          </a:p>
        </p:txBody>
      </p:sp>
      <p:sp>
        <p:nvSpPr>
          <p:cNvPr id="26632" name="Rectangle 8"/>
          <p:cNvSpPr>
            <a:spLocks noChangeArrowheads="1"/>
          </p:cNvSpPr>
          <p:nvPr/>
        </p:nvSpPr>
        <p:spPr bwMode="auto">
          <a:xfrm>
            <a:off x="5003800" y="4941888"/>
            <a:ext cx="2706688" cy="457200"/>
          </a:xfrm>
          <a:prstGeom prst="rect">
            <a:avLst/>
          </a:prstGeom>
          <a:noFill/>
          <a:ln w="9525">
            <a:noFill/>
            <a:miter lim="800000"/>
            <a:headEnd/>
            <a:tailEnd/>
          </a:ln>
          <a:effectLst/>
        </p:spPr>
        <p:txBody>
          <a:bodyPr wrap="none" lIns="92075" tIns="46038" rIns="92075" bIns="46038">
            <a:spAutoFit/>
          </a:bodyPr>
          <a:lstStyle/>
          <a:p>
            <a:pPr eaLnBrk="0" hangingPunct="0"/>
            <a:r>
              <a:rPr lang="sv-SE" sz="2400" b="1">
                <a:latin typeface="FS Albert" pitchFamily="2" charset="0"/>
              </a:rPr>
              <a:t>Generic products</a:t>
            </a:r>
          </a:p>
        </p:txBody>
      </p:sp>
      <p:sp>
        <p:nvSpPr>
          <p:cNvPr id="26633" name="Rectangle 9"/>
          <p:cNvSpPr>
            <a:spLocks noChangeArrowheads="1"/>
          </p:cNvSpPr>
          <p:nvPr/>
        </p:nvSpPr>
        <p:spPr bwMode="auto">
          <a:xfrm>
            <a:off x="0" y="333375"/>
            <a:ext cx="3816350" cy="579438"/>
          </a:xfrm>
          <a:prstGeom prst="rect">
            <a:avLst/>
          </a:prstGeom>
          <a:noFill/>
          <a:ln w="9525">
            <a:noFill/>
            <a:miter lim="800000"/>
            <a:headEnd/>
            <a:tailEnd/>
          </a:ln>
          <a:effectLst/>
        </p:spPr>
        <p:txBody>
          <a:bodyPr wrap="none" lIns="92075" tIns="46038" rIns="92075" bIns="46038">
            <a:spAutoFit/>
          </a:bodyPr>
          <a:lstStyle/>
          <a:p>
            <a:pPr eaLnBrk="0" hangingPunct="0"/>
            <a:r>
              <a:rPr lang="sv-SE" sz="3200" b="1">
                <a:solidFill>
                  <a:schemeClr val="accent1"/>
                </a:solidFill>
                <a:latin typeface="FS Albert" pitchFamily="2" charset="0"/>
              </a:rPr>
              <a:t>The Value Pyramid</a:t>
            </a:r>
          </a:p>
        </p:txBody>
      </p:sp>
      <p:sp>
        <p:nvSpPr>
          <p:cNvPr id="26634" name="Line 10"/>
          <p:cNvSpPr>
            <a:spLocks noChangeShapeType="1"/>
          </p:cNvSpPr>
          <p:nvPr/>
        </p:nvSpPr>
        <p:spPr bwMode="auto">
          <a:xfrm>
            <a:off x="5580063" y="2492375"/>
            <a:ext cx="1408112" cy="0"/>
          </a:xfrm>
          <a:prstGeom prst="line">
            <a:avLst/>
          </a:prstGeom>
          <a:noFill/>
          <a:ln w="12700">
            <a:solidFill>
              <a:schemeClr val="tx1"/>
            </a:solidFill>
            <a:round/>
            <a:headEnd type="none" w="sm" len="sm"/>
            <a:tailEnd type="none" w="sm" len="sm"/>
          </a:ln>
          <a:effectLst/>
        </p:spPr>
        <p:txBody>
          <a:bodyPr/>
          <a:lstStyle/>
          <a:p>
            <a:endParaRPr lang="en-US"/>
          </a:p>
        </p:txBody>
      </p:sp>
      <p:sp>
        <p:nvSpPr>
          <p:cNvPr id="26636" name="Line 12"/>
          <p:cNvSpPr>
            <a:spLocks noChangeShapeType="1"/>
          </p:cNvSpPr>
          <p:nvPr/>
        </p:nvSpPr>
        <p:spPr bwMode="auto">
          <a:xfrm flipV="1">
            <a:off x="2484438" y="1125538"/>
            <a:ext cx="2519362" cy="4824412"/>
          </a:xfrm>
          <a:prstGeom prst="line">
            <a:avLst/>
          </a:prstGeom>
          <a:noFill/>
          <a:ln w="57150">
            <a:solidFill>
              <a:schemeClr val="tx1"/>
            </a:solidFill>
            <a:round/>
            <a:headEnd/>
            <a:tailEnd type="triangle" w="med" len="med"/>
          </a:ln>
          <a:effectLst/>
        </p:spPr>
        <p:txBody>
          <a:bodyPr/>
          <a:lstStyle/>
          <a:p>
            <a:endParaRPr lang="en-US"/>
          </a:p>
        </p:txBody>
      </p:sp>
      <p:sp>
        <p:nvSpPr>
          <p:cNvPr id="26637" name="Text Box 13"/>
          <p:cNvSpPr txBox="1">
            <a:spLocks noChangeArrowheads="1"/>
          </p:cNvSpPr>
          <p:nvPr/>
        </p:nvSpPr>
        <p:spPr bwMode="auto">
          <a:xfrm rot="125840728">
            <a:off x="493713" y="3568700"/>
            <a:ext cx="5365750" cy="457200"/>
          </a:xfrm>
          <a:prstGeom prst="rect">
            <a:avLst/>
          </a:prstGeom>
          <a:noFill/>
          <a:ln w="9525">
            <a:noFill/>
            <a:miter lim="800000"/>
            <a:headEnd/>
            <a:tailEnd/>
          </a:ln>
          <a:effectLst/>
        </p:spPr>
        <p:txBody>
          <a:bodyPr wrap="none">
            <a:spAutoFit/>
          </a:bodyPr>
          <a:lstStyle/>
          <a:p>
            <a:pPr algn="r" eaLnBrk="0" hangingPunct="0"/>
            <a:r>
              <a:rPr lang="sv-SE" sz="2400" b="1">
                <a:latin typeface="FS Albert" pitchFamily="2" charset="0"/>
              </a:rPr>
              <a:t>Value increase by around five times</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2000" fill="hold"/>
                                        <p:tgtEl>
                                          <p:spTgt spid="26626"/>
                                        </p:tgtEl>
                                        <p:attrNameLst>
                                          <p:attrName>ppt_x</p:attrName>
                                        </p:attrNameLst>
                                      </p:cBhvr>
                                      <p:tavLst>
                                        <p:tav tm="0">
                                          <p:val>
                                            <p:strVal val="0-#ppt_w/2"/>
                                          </p:val>
                                        </p:tav>
                                        <p:tav tm="100000">
                                          <p:val>
                                            <p:strVal val="#ppt_x"/>
                                          </p:val>
                                        </p:tav>
                                      </p:tavLst>
                                    </p:anim>
                                    <p:anim calcmode="lin" valueType="num">
                                      <p:cBhvr additive="base">
                                        <p:cTn id="8" dur="20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32"/>
                                        </p:tgtEl>
                                        <p:attrNameLst>
                                          <p:attrName>style.visibility</p:attrName>
                                        </p:attrNameLst>
                                      </p:cBhvr>
                                      <p:to>
                                        <p:strVal val="visible"/>
                                      </p:to>
                                    </p:set>
                                    <p:anim calcmode="lin" valueType="num">
                                      <p:cBhvr additive="base">
                                        <p:cTn id="13" dur="2000" fill="hold"/>
                                        <p:tgtEl>
                                          <p:spTgt spid="26632"/>
                                        </p:tgtEl>
                                        <p:attrNameLst>
                                          <p:attrName>ppt_x</p:attrName>
                                        </p:attrNameLst>
                                      </p:cBhvr>
                                      <p:tavLst>
                                        <p:tav tm="0">
                                          <p:val>
                                            <p:strVal val="0-#ppt_w/2"/>
                                          </p:val>
                                        </p:tav>
                                        <p:tav tm="100000">
                                          <p:val>
                                            <p:strVal val="#ppt_x"/>
                                          </p:val>
                                        </p:tav>
                                      </p:tavLst>
                                    </p:anim>
                                    <p:anim calcmode="lin" valueType="num">
                                      <p:cBhvr additive="base">
                                        <p:cTn id="14" dur="2000" fill="hold"/>
                                        <p:tgtEl>
                                          <p:spTgt spid="2663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31"/>
                                        </p:tgtEl>
                                        <p:attrNameLst>
                                          <p:attrName>style.visibility</p:attrName>
                                        </p:attrNameLst>
                                      </p:cBhvr>
                                      <p:to>
                                        <p:strVal val="visible"/>
                                      </p:to>
                                    </p:set>
                                    <p:anim calcmode="lin" valueType="num">
                                      <p:cBhvr additive="base">
                                        <p:cTn id="19" dur="2000" fill="hold"/>
                                        <p:tgtEl>
                                          <p:spTgt spid="26631"/>
                                        </p:tgtEl>
                                        <p:attrNameLst>
                                          <p:attrName>ppt_x</p:attrName>
                                        </p:attrNameLst>
                                      </p:cBhvr>
                                      <p:tavLst>
                                        <p:tav tm="0">
                                          <p:val>
                                            <p:strVal val="0-#ppt_w/2"/>
                                          </p:val>
                                        </p:tav>
                                        <p:tav tm="100000">
                                          <p:val>
                                            <p:strVal val="#ppt_x"/>
                                          </p:val>
                                        </p:tav>
                                      </p:tavLst>
                                    </p:anim>
                                    <p:anim calcmode="lin" valueType="num">
                                      <p:cBhvr additive="base">
                                        <p:cTn id="20" dur="2000" fill="hold"/>
                                        <p:tgtEl>
                                          <p:spTgt spid="2663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additive="base">
                                        <p:cTn id="25" dur="2000" fill="hold"/>
                                        <p:tgtEl>
                                          <p:spTgt spid="26630"/>
                                        </p:tgtEl>
                                        <p:attrNameLst>
                                          <p:attrName>ppt_x</p:attrName>
                                        </p:attrNameLst>
                                      </p:cBhvr>
                                      <p:tavLst>
                                        <p:tav tm="0">
                                          <p:val>
                                            <p:strVal val="0-#ppt_w/2"/>
                                          </p:val>
                                        </p:tav>
                                        <p:tav tm="100000">
                                          <p:val>
                                            <p:strVal val="#ppt_x"/>
                                          </p:val>
                                        </p:tav>
                                      </p:tavLst>
                                    </p:anim>
                                    <p:anim calcmode="lin" valueType="num">
                                      <p:cBhvr additive="base">
                                        <p:cTn id="26" dur="2000" fill="hold"/>
                                        <p:tgtEl>
                                          <p:spTgt spid="2663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9"/>
                                        </p:tgtEl>
                                        <p:attrNameLst>
                                          <p:attrName>style.visibility</p:attrName>
                                        </p:attrNameLst>
                                      </p:cBhvr>
                                      <p:to>
                                        <p:strVal val="visible"/>
                                      </p:to>
                                    </p:set>
                                    <p:anim calcmode="lin" valueType="num">
                                      <p:cBhvr additive="base">
                                        <p:cTn id="31" dur="2000" fill="hold"/>
                                        <p:tgtEl>
                                          <p:spTgt spid="26629"/>
                                        </p:tgtEl>
                                        <p:attrNameLst>
                                          <p:attrName>ppt_x</p:attrName>
                                        </p:attrNameLst>
                                      </p:cBhvr>
                                      <p:tavLst>
                                        <p:tav tm="0">
                                          <p:val>
                                            <p:strVal val="0-#ppt_w/2"/>
                                          </p:val>
                                        </p:tav>
                                        <p:tav tm="100000">
                                          <p:val>
                                            <p:strVal val="#ppt_x"/>
                                          </p:val>
                                        </p:tav>
                                      </p:tavLst>
                                    </p:anim>
                                    <p:anim calcmode="lin" valueType="num">
                                      <p:cBhvr additive="base">
                                        <p:cTn id="32" dur="20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33"/>
                                        </p:tgtEl>
                                        <p:attrNameLst>
                                          <p:attrName>style.visibility</p:attrName>
                                        </p:attrNameLst>
                                      </p:cBhvr>
                                      <p:to>
                                        <p:strVal val="visible"/>
                                      </p:to>
                                    </p:set>
                                    <p:anim calcmode="lin" valueType="num">
                                      <p:cBhvr additive="base">
                                        <p:cTn id="37" dur="2000" fill="hold"/>
                                        <p:tgtEl>
                                          <p:spTgt spid="26633"/>
                                        </p:tgtEl>
                                        <p:attrNameLst>
                                          <p:attrName>ppt_x</p:attrName>
                                        </p:attrNameLst>
                                      </p:cBhvr>
                                      <p:tavLst>
                                        <p:tav tm="0">
                                          <p:val>
                                            <p:strVal val="0-#ppt_w/2"/>
                                          </p:val>
                                        </p:tav>
                                        <p:tav tm="100000">
                                          <p:val>
                                            <p:strVal val="#ppt_x"/>
                                          </p:val>
                                        </p:tav>
                                      </p:tavLst>
                                    </p:anim>
                                    <p:anim calcmode="lin" valueType="num">
                                      <p:cBhvr additive="base">
                                        <p:cTn id="38" dur="2000" fill="hold"/>
                                        <p:tgtEl>
                                          <p:spTgt spid="26633"/>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12" fill="hold" grpId="0" nodeType="afterEffect">
                                  <p:stCondLst>
                                    <p:cond delay="0"/>
                                  </p:stCondLst>
                                  <p:childTnLst>
                                    <p:set>
                                      <p:cBhvr>
                                        <p:cTn id="41" dur="1" fill="hold">
                                          <p:stCondLst>
                                            <p:cond delay="0"/>
                                          </p:stCondLst>
                                        </p:cTn>
                                        <p:tgtEl>
                                          <p:spTgt spid="26636"/>
                                        </p:tgtEl>
                                        <p:attrNameLst>
                                          <p:attrName>style.visibility</p:attrName>
                                        </p:attrNameLst>
                                      </p:cBhvr>
                                      <p:to>
                                        <p:strVal val="visible"/>
                                      </p:to>
                                    </p:set>
                                    <p:anim calcmode="lin" valueType="num">
                                      <p:cBhvr additive="base">
                                        <p:cTn id="42" dur="2000" fill="hold"/>
                                        <p:tgtEl>
                                          <p:spTgt spid="26636"/>
                                        </p:tgtEl>
                                        <p:attrNameLst>
                                          <p:attrName>ppt_x</p:attrName>
                                        </p:attrNameLst>
                                      </p:cBhvr>
                                      <p:tavLst>
                                        <p:tav tm="0">
                                          <p:val>
                                            <p:strVal val="0-#ppt_w/2"/>
                                          </p:val>
                                        </p:tav>
                                        <p:tav tm="100000">
                                          <p:val>
                                            <p:strVal val="#ppt_x"/>
                                          </p:val>
                                        </p:tav>
                                      </p:tavLst>
                                    </p:anim>
                                    <p:anim calcmode="lin" valueType="num">
                                      <p:cBhvr additive="base">
                                        <p:cTn id="43" dur="2000" fill="hold"/>
                                        <p:tgtEl>
                                          <p:spTgt spid="26636"/>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12" fill="hold" nodeType="afterEffect">
                                  <p:stCondLst>
                                    <p:cond delay="0"/>
                                  </p:stCondLst>
                                  <p:childTnLst>
                                    <p:set>
                                      <p:cBhvr>
                                        <p:cTn id="46" dur="1" fill="hold">
                                          <p:stCondLst>
                                            <p:cond delay="0"/>
                                          </p:stCondLst>
                                        </p:cTn>
                                        <p:tgtEl>
                                          <p:spTgt spid="26637">
                                            <p:txEl>
                                              <p:pRg st="0" end="0"/>
                                            </p:txEl>
                                          </p:spTgt>
                                        </p:tgtEl>
                                        <p:attrNameLst>
                                          <p:attrName>style.visibility</p:attrName>
                                        </p:attrNameLst>
                                      </p:cBhvr>
                                      <p:to>
                                        <p:strVal val="visible"/>
                                      </p:to>
                                    </p:set>
                                    <p:anim calcmode="lin" valueType="num">
                                      <p:cBhvr additive="base">
                                        <p:cTn id="47" dur="2000" fill="hold"/>
                                        <p:tgtEl>
                                          <p:spTgt spid="26637">
                                            <p:txEl>
                                              <p:pRg st="0" end="0"/>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266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9" grpId="0"/>
      <p:bldP spid="26630" grpId="0"/>
      <p:bldP spid="26631" grpId="0"/>
      <p:bldP spid="26632" grpId="0"/>
      <p:bldP spid="26633" grpId="0"/>
      <p:bldP spid="2663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95288" y="404813"/>
            <a:ext cx="8232775" cy="701675"/>
          </a:xfrm>
          <a:prstGeom prst="rect">
            <a:avLst/>
          </a:prstGeom>
          <a:noFill/>
          <a:ln w="9525">
            <a:noFill/>
            <a:miter lim="800000"/>
            <a:headEnd/>
            <a:tailEnd/>
          </a:ln>
          <a:effectLst/>
        </p:spPr>
        <p:txBody>
          <a:bodyPr wrap="none" lIns="92075" tIns="46038" rIns="92075" bIns="46038">
            <a:spAutoFit/>
          </a:bodyPr>
          <a:lstStyle/>
          <a:p>
            <a:pPr eaLnBrk="0" hangingPunct="0"/>
            <a:r>
              <a:rPr lang="sv-SE" sz="4000" b="1">
                <a:solidFill>
                  <a:schemeClr val="accent1"/>
                </a:solidFill>
              </a:rPr>
              <a:t>Some Functional Foods from Sweden</a:t>
            </a:r>
          </a:p>
        </p:txBody>
      </p:sp>
      <p:pic>
        <p:nvPicPr>
          <p:cNvPr id="36867" name="Picture 3"/>
          <p:cNvPicPr>
            <a:picLocks noChangeArrowheads="1"/>
          </p:cNvPicPr>
          <p:nvPr/>
        </p:nvPicPr>
        <p:blipFill>
          <a:blip r:embed="rId4"/>
          <a:srcRect/>
          <a:stretch>
            <a:fillRect/>
          </a:stretch>
        </p:blipFill>
        <p:spPr bwMode="auto">
          <a:xfrm>
            <a:off x="3817938" y="1371600"/>
            <a:ext cx="1968500" cy="2730500"/>
          </a:xfrm>
          <a:prstGeom prst="rect">
            <a:avLst/>
          </a:prstGeom>
          <a:noFill/>
          <a:ln w="9525">
            <a:noFill/>
            <a:miter lim="800000"/>
            <a:headEnd/>
            <a:tailEnd/>
          </a:ln>
          <a:effectLst/>
        </p:spPr>
      </p:pic>
      <p:pic>
        <p:nvPicPr>
          <p:cNvPr id="36868" name="Picture 4"/>
          <p:cNvPicPr>
            <a:picLocks noChangeArrowheads="1"/>
          </p:cNvPicPr>
          <p:nvPr/>
        </p:nvPicPr>
        <p:blipFill>
          <a:blip r:embed="rId5"/>
          <a:srcRect/>
          <a:stretch>
            <a:fillRect/>
          </a:stretch>
        </p:blipFill>
        <p:spPr bwMode="auto">
          <a:xfrm>
            <a:off x="5773738" y="1503363"/>
            <a:ext cx="3562350" cy="2295525"/>
          </a:xfrm>
          <a:prstGeom prst="rect">
            <a:avLst/>
          </a:prstGeom>
          <a:noFill/>
          <a:ln w="9525">
            <a:noFill/>
            <a:miter lim="800000"/>
            <a:headEnd/>
            <a:tailEnd/>
          </a:ln>
          <a:effectLst/>
        </p:spPr>
      </p:pic>
      <p:sp>
        <p:nvSpPr>
          <p:cNvPr id="36869" name="Rectangle 5"/>
          <p:cNvSpPr>
            <a:spLocks noChangeArrowheads="1"/>
          </p:cNvSpPr>
          <p:nvPr/>
        </p:nvSpPr>
        <p:spPr bwMode="auto">
          <a:xfrm>
            <a:off x="6972300" y="5792788"/>
            <a:ext cx="1801813" cy="958850"/>
          </a:xfrm>
          <a:prstGeom prst="rect">
            <a:avLst/>
          </a:prstGeom>
          <a:noFill/>
          <a:ln w="9525">
            <a:noFill/>
            <a:miter lim="800000"/>
            <a:headEnd/>
            <a:tailEnd/>
          </a:ln>
          <a:effectLst/>
        </p:spPr>
        <p:txBody>
          <a:bodyPr lIns="92075" tIns="46038" rIns="92075" bIns="46038">
            <a:spAutoFit/>
          </a:bodyPr>
          <a:lstStyle/>
          <a:p>
            <a:pPr algn="ctr">
              <a:spcBef>
                <a:spcPct val="50000"/>
              </a:spcBef>
            </a:pPr>
            <a:r>
              <a:rPr lang="sv-SE" sz="2200" b="1">
                <a:solidFill>
                  <a:srgbClr val="0C2D83"/>
                </a:solidFill>
                <a:latin typeface="FS Albert" pitchFamily="2" charset="0"/>
              </a:rPr>
              <a:t>Primaliv</a:t>
            </a:r>
          </a:p>
          <a:p>
            <a:pPr algn="ctr">
              <a:spcBef>
                <a:spcPct val="50000"/>
              </a:spcBef>
            </a:pPr>
            <a:r>
              <a:rPr lang="sv-SE" sz="1400" b="1">
                <a:solidFill>
                  <a:srgbClr val="0C2D83"/>
                </a:solidFill>
                <a:latin typeface="FS Albert" pitchFamily="2" charset="0"/>
              </a:rPr>
              <a:t>Fermented milk and oatsbran</a:t>
            </a:r>
          </a:p>
        </p:txBody>
      </p:sp>
      <p:sp>
        <p:nvSpPr>
          <p:cNvPr id="36870" name="Rectangle 6"/>
          <p:cNvSpPr>
            <a:spLocks noChangeArrowheads="1"/>
          </p:cNvSpPr>
          <p:nvPr/>
        </p:nvSpPr>
        <p:spPr bwMode="auto">
          <a:xfrm>
            <a:off x="5870575" y="3314700"/>
            <a:ext cx="2870200" cy="427038"/>
          </a:xfrm>
          <a:prstGeom prst="rect">
            <a:avLst/>
          </a:prstGeom>
          <a:noFill/>
          <a:ln w="9525">
            <a:noFill/>
            <a:miter lim="800000"/>
            <a:headEnd/>
            <a:tailEnd/>
          </a:ln>
          <a:effectLst/>
        </p:spPr>
        <p:txBody>
          <a:bodyPr lIns="92075" tIns="46038" rIns="92075" bIns="46038">
            <a:spAutoFit/>
          </a:bodyPr>
          <a:lstStyle/>
          <a:p>
            <a:pPr algn="ctr">
              <a:spcBef>
                <a:spcPct val="50000"/>
              </a:spcBef>
            </a:pPr>
            <a:r>
              <a:rPr lang="sv-SE" sz="2200" b="1">
                <a:solidFill>
                  <a:srgbClr val="0C2D83"/>
                </a:solidFill>
                <a:latin typeface="FS Albert" pitchFamily="2" charset="0"/>
              </a:rPr>
              <a:t>ProViva fruit drink</a:t>
            </a:r>
          </a:p>
        </p:txBody>
      </p:sp>
      <p:sp>
        <p:nvSpPr>
          <p:cNvPr id="36871" name="Rectangle 7"/>
          <p:cNvSpPr>
            <a:spLocks noChangeArrowheads="1"/>
          </p:cNvSpPr>
          <p:nvPr/>
        </p:nvSpPr>
        <p:spPr bwMode="auto">
          <a:xfrm>
            <a:off x="3732213" y="3592513"/>
            <a:ext cx="2743200" cy="427037"/>
          </a:xfrm>
          <a:prstGeom prst="rect">
            <a:avLst/>
          </a:prstGeom>
          <a:noFill/>
          <a:ln w="9525">
            <a:noFill/>
            <a:miter lim="800000"/>
            <a:headEnd/>
            <a:tailEnd/>
          </a:ln>
          <a:effectLst/>
        </p:spPr>
        <p:txBody>
          <a:bodyPr lIns="92075" tIns="46038" rIns="92075" bIns="46038">
            <a:spAutoFit/>
          </a:bodyPr>
          <a:lstStyle/>
          <a:p>
            <a:pPr>
              <a:spcBef>
                <a:spcPct val="50000"/>
              </a:spcBef>
            </a:pPr>
            <a:r>
              <a:rPr lang="sv-SE" sz="2200" b="1">
                <a:solidFill>
                  <a:srgbClr val="0C2D83"/>
                </a:solidFill>
                <a:latin typeface="FS Albert" pitchFamily="2" charset="0"/>
              </a:rPr>
              <a:t>ProViva Active</a:t>
            </a:r>
          </a:p>
        </p:txBody>
      </p:sp>
      <p:sp>
        <p:nvSpPr>
          <p:cNvPr id="36872" name="Rectangle 8"/>
          <p:cNvSpPr>
            <a:spLocks noChangeArrowheads="1"/>
          </p:cNvSpPr>
          <p:nvPr/>
        </p:nvSpPr>
        <p:spPr bwMode="auto">
          <a:xfrm>
            <a:off x="638175" y="3336925"/>
            <a:ext cx="2451100" cy="427038"/>
          </a:xfrm>
          <a:prstGeom prst="rect">
            <a:avLst/>
          </a:prstGeom>
          <a:noFill/>
          <a:ln w="9525">
            <a:noFill/>
            <a:miter lim="800000"/>
            <a:headEnd/>
            <a:tailEnd/>
          </a:ln>
          <a:effectLst/>
        </p:spPr>
        <p:txBody>
          <a:bodyPr lIns="92075" tIns="46038" rIns="92075" bIns="46038">
            <a:spAutoFit/>
          </a:bodyPr>
          <a:lstStyle/>
          <a:p>
            <a:pPr algn="ctr">
              <a:spcBef>
                <a:spcPct val="50000"/>
              </a:spcBef>
            </a:pPr>
            <a:r>
              <a:rPr lang="sv-SE" sz="2200" b="1">
                <a:solidFill>
                  <a:srgbClr val="0C2D83"/>
                </a:solidFill>
                <a:latin typeface="FS Albert" pitchFamily="2" charset="0"/>
              </a:rPr>
              <a:t>ProViva yoghurt</a:t>
            </a:r>
          </a:p>
        </p:txBody>
      </p:sp>
      <p:graphicFrame>
        <p:nvGraphicFramePr>
          <p:cNvPr id="36873" name="Object 9"/>
          <p:cNvGraphicFramePr>
            <a:graphicFrameLocks/>
          </p:cNvGraphicFramePr>
          <p:nvPr/>
        </p:nvGraphicFramePr>
        <p:xfrm>
          <a:off x="7008813" y="4230688"/>
          <a:ext cx="1990725" cy="1720850"/>
        </p:xfrm>
        <a:graphic>
          <a:graphicData uri="http://schemas.openxmlformats.org/presentationml/2006/ole">
            <p:oleObj spid="_x0000_s36873" name="Photo Editor-foto" r:id="rId6" imgW="1990440" imgH="1720800" progId="MSPhotoEd.3">
              <p:embed/>
            </p:oleObj>
          </a:graphicData>
        </a:graphic>
      </p:graphicFrame>
      <p:graphicFrame>
        <p:nvGraphicFramePr>
          <p:cNvPr id="36874" name="Object 10"/>
          <p:cNvGraphicFramePr>
            <a:graphicFrameLocks/>
          </p:cNvGraphicFramePr>
          <p:nvPr/>
        </p:nvGraphicFramePr>
        <p:xfrm>
          <a:off x="465138" y="1406525"/>
          <a:ext cx="2965450" cy="2157413"/>
        </p:xfrm>
        <a:graphic>
          <a:graphicData uri="http://schemas.openxmlformats.org/presentationml/2006/ole">
            <p:oleObj spid="_x0000_s36874" name="Photo Editor-foto" r:id="rId7" imgW="2965320" imgH="2157120" progId="MSPhotoEd.3">
              <p:embed/>
            </p:oleObj>
          </a:graphicData>
        </a:graphic>
      </p:graphicFrame>
      <p:pic>
        <p:nvPicPr>
          <p:cNvPr id="36875" name="Picture 11"/>
          <p:cNvPicPr>
            <a:picLocks noChangeArrowheads="1"/>
          </p:cNvPicPr>
          <p:nvPr/>
        </p:nvPicPr>
        <p:blipFill>
          <a:blip r:embed="rId8"/>
          <a:srcRect/>
          <a:stretch>
            <a:fillRect/>
          </a:stretch>
        </p:blipFill>
        <p:spPr bwMode="auto">
          <a:xfrm>
            <a:off x="379413" y="4000500"/>
            <a:ext cx="2622550" cy="1843088"/>
          </a:xfrm>
          <a:prstGeom prst="rect">
            <a:avLst/>
          </a:prstGeom>
          <a:noFill/>
          <a:ln w="9525">
            <a:noFill/>
            <a:miter lim="800000"/>
            <a:headEnd/>
            <a:tailEnd/>
          </a:ln>
          <a:effectLst/>
        </p:spPr>
      </p:pic>
      <p:sp>
        <p:nvSpPr>
          <p:cNvPr id="36876" name="Rectangle 12"/>
          <p:cNvSpPr>
            <a:spLocks noChangeArrowheads="1"/>
          </p:cNvSpPr>
          <p:nvPr/>
        </p:nvSpPr>
        <p:spPr bwMode="auto">
          <a:xfrm>
            <a:off x="520700" y="5561013"/>
            <a:ext cx="2266950" cy="427037"/>
          </a:xfrm>
          <a:prstGeom prst="rect">
            <a:avLst/>
          </a:prstGeom>
          <a:noFill/>
          <a:ln w="9525">
            <a:noFill/>
            <a:miter lim="800000"/>
            <a:headEnd/>
            <a:tailEnd/>
          </a:ln>
          <a:effectLst/>
        </p:spPr>
        <p:txBody>
          <a:bodyPr lIns="92075" tIns="46038" rIns="92075" bIns="46038">
            <a:spAutoFit/>
          </a:bodyPr>
          <a:lstStyle/>
          <a:p>
            <a:pPr>
              <a:spcBef>
                <a:spcPct val="50000"/>
              </a:spcBef>
            </a:pPr>
            <a:r>
              <a:rPr lang="sv-SE" sz="2200" b="1">
                <a:solidFill>
                  <a:srgbClr val="0C2D83"/>
                </a:solidFill>
                <a:latin typeface="FS Albert" pitchFamily="2" charset="0"/>
              </a:rPr>
              <a:t>ProViva Shot</a:t>
            </a:r>
          </a:p>
        </p:txBody>
      </p:sp>
      <p:pic>
        <p:nvPicPr>
          <p:cNvPr id="36877" name="Picture 13"/>
          <p:cNvPicPr>
            <a:picLocks noChangeAspect="1" noChangeArrowheads="1"/>
          </p:cNvPicPr>
          <p:nvPr/>
        </p:nvPicPr>
        <p:blipFill>
          <a:blip r:embed="rId9" cstate="print"/>
          <a:srcRect/>
          <a:stretch>
            <a:fillRect/>
          </a:stretch>
        </p:blipFill>
        <p:spPr bwMode="auto">
          <a:xfrm>
            <a:off x="3575050" y="4202113"/>
            <a:ext cx="1444625" cy="2130425"/>
          </a:xfrm>
          <a:prstGeom prst="rect">
            <a:avLst/>
          </a:prstGeom>
          <a:noFill/>
          <a:ln w="12700">
            <a:noFill/>
            <a:miter lim="800000"/>
            <a:headEnd type="none" w="sm" len="sm"/>
            <a:tailEnd type="none" w="sm" len="sm"/>
          </a:ln>
          <a:effectLst/>
        </p:spPr>
      </p:pic>
      <p:sp>
        <p:nvSpPr>
          <p:cNvPr id="36878" name="Rectangle 14"/>
          <p:cNvSpPr>
            <a:spLocks noChangeArrowheads="1"/>
          </p:cNvSpPr>
          <p:nvPr/>
        </p:nvSpPr>
        <p:spPr bwMode="auto">
          <a:xfrm>
            <a:off x="5219700" y="5529263"/>
            <a:ext cx="1625600" cy="762000"/>
          </a:xfrm>
          <a:prstGeom prst="rect">
            <a:avLst/>
          </a:prstGeom>
          <a:noFill/>
          <a:ln w="9525">
            <a:noFill/>
            <a:miter lim="800000"/>
            <a:headEnd/>
            <a:tailEnd/>
          </a:ln>
          <a:effectLst/>
        </p:spPr>
        <p:txBody>
          <a:bodyPr lIns="92075" tIns="46038" rIns="92075" bIns="46038">
            <a:spAutoFit/>
          </a:bodyPr>
          <a:lstStyle/>
          <a:p>
            <a:pPr>
              <a:spcBef>
                <a:spcPct val="50000"/>
              </a:spcBef>
            </a:pPr>
            <a:r>
              <a:rPr lang="sv-SE" sz="2200" b="1">
                <a:solidFill>
                  <a:srgbClr val="0C2D83"/>
                </a:solidFill>
                <a:latin typeface="FS Albert" pitchFamily="2" charset="0"/>
              </a:rPr>
              <a:t>Hjärtans </a:t>
            </a:r>
            <a:br>
              <a:rPr lang="sv-SE" sz="2200" b="1">
                <a:solidFill>
                  <a:srgbClr val="0C2D83"/>
                </a:solidFill>
                <a:latin typeface="FS Albert" pitchFamily="2" charset="0"/>
              </a:rPr>
            </a:br>
            <a:r>
              <a:rPr lang="sv-SE" sz="2200" b="1">
                <a:solidFill>
                  <a:srgbClr val="0C2D83"/>
                </a:solidFill>
                <a:latin typeface="FS Albert" pitchFamily="2" charset="0"/>
              </a:rPr>
              <a:t>Lust</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additive="base">
                                        <p:cTn id="7" dur="2000" fill="hold"/>
                                        <p:tgtEl>
                                          <p:spTgt spid="36873"/>
                                        </p:tgtEl>
                                        <p:attrNameLst>
                                          <p:attrName>ppt_x</p:attrName>
                                        </p:attrNameLst>
                                      </p:cBhvr>
                                      <p:tavLst>
                                        <p:tav tm="0">
                                          <p:val>
                                            <p:strVal val="0-#ppt_w/2"/>
                                          </p:val>
                                        </p:tav>
                                        <p:tav tm="100000">
                                          <p:val>
                                            <p:strVal val="#ppt_x"/>
                                          </p:val>
                                        </p:tav>
                                      </p:tavLst>
                                    </p:anim>
                                    <p:anim calcmode="lin" valueType="num">
                                      <p:cBhvr additive="base">
                                        <p:cTn id="8" dur="2000" fill="hold"/>
                                        <p:tgtEl>
                                          <p:spTgt spid="3687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6877"/>
                                        </p:tgtEl>
                                        <p:attrNameLst>
                                          <p:attrName>style.visibility</p:attrName>
                                        </p:attrNameLst>
                                      </p:cBhvr>
                                      <p:to>
                                        <p:strVal val="visible"/>
                                      </p:to>
                                    </p:set>
                                    <p:anim calcmode="lin" valueType="num">
                                      <p:cBhvr additive="base">
                                        <p:cTn id="11" dur="2000" fill="hold"/>
                                        <p:tgtEl>
                                          <p:spTgt spid="36877"/>
                                        </p:tgtEl>
                                        <p:attrNameLst>
                                          <p:attrName>ppt_x</p:attrName>
                                        </p:attrNameLst>
                                      </p:cBhvr>
                                      <p:tavLst>
                                        <p:tav tm="0">
                                          <p:val>
                                            <p:strVal val="0-#ppt_w/2"/>
                                          </p:val>
                                        </p:tav>
                                        <p:tav tm="100000">
                                          <p:val>
                                            <p:strVal val="#ppt_x"/>
                                          </p:val>
                                        </p:tav>
                                      </p:tavLst>
                                    </p:anim>
                                    <p:anim calcmode="lin" valueType="num">
                                      <p:cBhvr additive="base">
                                        <p:cTn id="12" dur="2000" fill="hold"/>
                                        <p:tgtEl>
                                          <p:spTgt spid="3687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6875"/>
                                        </p:tgtEl>
                                        <p:attrNameLst>
                                          <p:attrName>style.visibility</p:attrName>
                                        </p:attrNameLst>
                                      </p:cBhvr>
                                      <p:to>
                                        <p:strVal val="visible"/>
                                      </p:to>
                                    </p:set>
                                    <p:anim calcmode="lin" valueType="num">
                                      <p:cBhvr additive="base">
                                        <p:cTn id="15" dur="2000" fill="hold"/>
                                        <p:tgtEl>
                                          <p:spTgt spid="36875"/>
                                        </p:tgtEl>
                                        <p:attrNameLst>
                                          <p:attrName>ppt_x</p:attrName>
                                        </p:attrNameLst>
                                      </p:cBhvr>
                                      <p:tavLst>
                                        <p:tav tm="0">
                                          <p:val>
                                            <p:strVal val="0-#ppt_w/2"/>
                                          </p:val>
                                        </p:tav>
                                        <p:tav tm="100000">
                                          <p:val>
                                            <p:strVal val="#ppt_x"/>
                                          </p:val>
                                        </p:tav>
                                      </p:tavLst>
                                    </p:anim>
                                    <p:anim calcmode="lin" valueType="num">
                                      <p:cBhvr additive="base">
                                        <p:cTn id="16" dur="2000" fill="hold"/>
                                        <p:tgtEl>
                                          <p:spTgt spid="3687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6868"/>
                                        </p:tgtEl>
                                        <p:attrNameLst>
                                          <p:attrName>style.visibility</p:attrName>
                                        </p:attrNameLst>
                                      </p:cBhvr>
                                      <p:to>
                                        <p:strVal val="visible"/>
                                      </p:to>
                                    </p:set>
                                    <p:anim calcmode="lin" valueType="num">
                                      <p:cBhvr additive="base">
                                        <p:cTn id="19" dur="2000" fill="hold"/>
                                        <p:tgtEl>
                                          <p:spTgt spid="36868"/>
                                        </p:tgtEl>
                                        <p:attrNameLst>
                                          <p:attrName>ppt_x</p:attrName>
                                        </p:attrNameLst>
                                      </p:cBhvr>
                                      <p:tavLst>
                                        <p:tav tm="0">
                                          <p:val>
                                            <p:strVal val="0-#ppt_w/2"/>
                                          </p:val>
                                        </p:tav>
                                        <p:tav tm="100000">
                                          <p:val>
                                            <p:strVal val="#ppt_x"/>
                                          </p:val>
                                        </p:tav>
                                      </p:tavLst>
                                    </p:anim>
                                    <p:anim calcmode="lin" valueType="num">
                                      <p:cBhvr additive="base">
                                        <p:cTn id="20" dur="2000" fill="hold"/>
                                        <p:tgtEl>
                                          <p:spTgt spid="3686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867"/>
                                        </p:tgtEl>
                                        <p:attrNameLst>
                                          <p:attrName>style.visibility</p:attrName>
                                        </p:attrNameLst>
                                      </p:cBhvr>
                                      <p:to>
                                        <p:strVal val="visible"/>
                                      </p:to>
                                    </p:set>
                                    <p:anim calcmode="lin" valueType="num">
                                      <p:cBhvr additive="base">
                                        <p:cTn id="23" dur="2000" fill="hold"/>
                                        <p:tgtEl>
                                          <p:spTgt spid="36867"/>
                                        </p:tgtEl>
                                        <p:attrNameLst>
                                          <p:attrName>ppt_x</p:attrName>
                                        </p:attrNameLst>
                                      </p:cBhvr>
                                      <p:tavLst>
                                        <p:tav tm="0">
                                          <p:val>
                                            <p:strVal val="0-#ppt_w/2"/>
                                          </p:val>
                                        </p:tav>
                                        <p:tav tm="100000">
                                          <p:val>
                                            <p:strVal val="#ppt_x"/>
                                          </p:val>
                                        </p:tav>
                                      </p:tavLst>
                                    </p:anim>
                                    <p:anim calcmode="lin" valueType="num">
                                      <p:cBhvr additive="base">
                                        <p:cTn id="24" dur="2000" fill="hold"/>
                                        <p:tgtEl>
                                          <p:spTgt spid="36867"/>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6874"/>
                                        </p:tgtEl>
                                        <p:attrNameLst>
                                          <p:attrName>style.visibility</p:attrName>
                                        </p:attrNameLst>
                                      </p:cBhvr>
                                      <p:to>
                                        <p:strVal val="visible"/>
                                      </p:to>
                                    </p:set>
                                    <p:anim calcmode="lin" valueType="num">
                                      <p:cBhvr additive="base">
                                        <p:cTn id="27" dur="2000" fill="hold"/>
                                        <p:tgtEl>
                                          <p:spTgt spid="36874"/>
                                        </p:tgtEl>
                                        <p:attrNameLst>
                                          <p:attrName>ppt_x</p:attrName>
                                        </p:attrNameLst>
                                      </p:cBhvr>
                                      <p:tavLst>
                                        <p:tav tm="0">
                                          <p:val>
                                            <p:strVal val="0-#ppt_w/2"/>
                                          </p:val>
                                        </p:tav>
                                        <p:tav tm="100000">
                                          <p:val>
                                            <p:strVal val="#ppt_x"/>
                                          </p:val>
                                        </p:tav>
                                      </p:tavLst>
                                    </p:anim>
                                    <p:anim calcmode="lin" valueType="num">
                                      <p:cBhvr additive="base">
                                        <p:cTn id="28" dur="2000" fill="hold"/>
                                        <p:tgtEl>
                                          <p:spTgt spid="3687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36866"/>
                                        </p:tgtEl>
                                        <p:attrNameLst>
                                          <p:attrName>style.visibility</p:attrName>
                                        </p:attrNameLst>
                                      </p:cBhvr>
                                      <p:to>
                                        <p:strVal val="visible"/>
                                      </p:to>
                                    </p:set>
                                    <p:anim calcmode="lin" valueType="num">
                                      <p:cBhvr additive="base">
                                        <p:cTn id="32" dur="2000" fill="hold"/>
                                        <p:tgtEl>
                                          <p:spTgt spid="36866"/>
                                        </p:tgtEl>
                                        <p:attrNameLst>
                                          <p:attrName>ppt_x</p:attrName>
                                        </p:attrNameLst>
                                      </p:cBhvr>
                                      <p:tavLst>
                                        <p:tav tm="0">
                                          <p:val>
                                            <p:strVal val="0-#ppt_w/2"/>
                                          </p:val>
                                        </p:tav>
                                        <p:tav tm="100000">
                                          <p:val>
                                            <p:strVal val="#ppt_x"/>
                                          </p:val>
                                        </p:tav>
                                      </p:tavLst>
                                    </p:anim>
                                    <p:anim calcmode="lin" valueType="num">
                                      <p:cBhvr additive="base">
                                        <p:cTn id="33" dur="20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sv-SE">
                <a:solidFill>
                  <a:schemeClr val="accent1"/>
                </a:solidFill>
              </a:rPr>
              <a:t>Some idea of what is at stake </a:t>
            </a:r>
          </a:p>
        </p:txBody>
      </p:sp>
      <p:sp>
        <p:nvSpPr>
          <p:cNvPr id="45059" name="Rectangle 3"/>
          <p:cNvSpPr>
            <a:spLocks noGrp="1" noChangeArrowheads="1"/>
          </p:cNvSpPr>
          <p:nvPr>
            <p:ph type="body" idx="1"/>
          </p:nvPr>
        </p:nvSpPr>
        <p:spPr/>
        <p:txBody>
          <a:bodyPr/>
          <a:lstStyle/>
          <a:p>
            <a:pPr lvl="1" algn="ctr">
              <a:buFont typeface="Wingdings" pitchFamily="2" charset="2"/>
              <a:buNone/>
            </a:pPr>
            <a:endParaRPr lang="sv-SE"/>
          </a:p>
          <a:p>
            <a:pPr lvl="1" algn="ctr">
              <a:buFont typeface="Wingdings" pitchFamily="2" charset="2"/>
              <a:buNone/>
            </a:pPr>
            <a:r>
              <a:rPr lang="sv-SE">
                <a:solidFill>
                  <a:schemeClr val="accent1"/>
                </a:solidFill>
              </a:rPr>
              <a:t>The total sales of functional foods in 2000 </a:t>
            </a:r>
          </a:p>
          <a:p>
            <a:pPr lvl="1" algn="ctr">
              <a:buFont typeface="Wingdings" pitchFamily="2" charset="2"/>
              <a:buNone/>
            </a:pPr>
            <a:r>
              <a:rPr lang="sv-SE">
                <a:solidFill>
                  <a:schemeClr val="accent1"/>
                </a:solidFill>
              </a:rPr>
              <a:t>was </a:t>
            </a:r>
          </a:p>
          <a:p>
            <a:pPr lvl="1" algn="ctr">
              <a:buFont typeface="Wingdings" pitchFamily="2" charset="2"/>
              <a:buNone/>
            </a:pPr>
            <a:endParaRPr lang="sv-SE" sz="2400">
              <a:solidFill>
                <a:schemeClr val="accent1"/>
              </a:solidFill>
            </a:endParaRPr>
          </a:p>
          <a:p>
            <a:pPr algn="ctr">
              <a:buFont typeface="Wingdings" pitchFamily="2" charset="2"/>
              <a:buNone/>
            </a:pPr>
            <a:r>
              <a:rPr lang="sv-SE" sz="2800">
                <a:solidFill>
                  <a:schemeClr val="accent1"/>
                </a:solidFill>
              </a:rPr>
              <a:t>		1.79 Billion USD in Europe</a:t>
            </a:r>
          </a:p>
          <a:p>
            <a:pPr algn="ctr">
              <a:buFont typeface="Wingdings" pitchFamily="2" charset="2"/>
              <a:buNone/>
            </a:pPr>
            <a:r>
              <a:rPr lang="sv-SE" sz="2800">
                <a:solidFill>
                  <a:schemeClr val="accent1"/>
                </a:solidFill>
              </a:rPr>
              <a:t>		1.80 Billion USD in USA</a:t>
            </a:r>
          </a:p>
          <a:p>
            <a:pPr algn="ctr">
              <a:buFont typeface="Wingdings" pitchFamily="2" charset="2"/>
              <a:buNone/>
            </a:pPr>
            <a:r>
              <a:rPr lang="sv-SE" sz="2800">
                <a:solidFill>
                  <a:schemeClr val="accent1"/>
                </a:solidFill>
              </a:rPr>
              <a:t>		2.3 Billion USD in Japan</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500"/>
                                        <p:tgtEl>
                                          <p:spTgt spid="45059">
                                            <p:txEl>
                                              <p:pRg st="1" end="1"/>
                                            </p:txEl>
                                          </p:spTgt>
                                        </p:tgtEl>
                                      </p:cBhvr>
                                    </p:animEffect>
                                    <p:anim calcmode="lin" valueType="num">
                                      <p:cBhvr>
                                        <p:cTn id="8" dur="500" fill="hold"/>
                                        <p:tgtEl>
                                          <p:spTgt spid="45059">
                                            <p:txEl>
                                              <p:pRg st="1" end="1"/>
                                            </p:txEl>
                                          </p:spTgt>
                                        </p:tgtEl>
                                        <p:attrNameLst>
                                          <p:attrName>ppt_x</p:attrName>
                                        </p:attrNameLst>
                                      </p:cBhvr>
                                      <p:tavLst>
                                        <p:tav tm="0">
                                          <p:val>
                                            <p:strVal val="#ppt_x-.1"/>
                                          </p:val>
                                        </p:tav>
                                        <p:tav tm="100000">
                                          <p:val>
                                            <p:strVal val="#ppt_x"/>
                                          </p:val>
                                        </p:tav>
                                      </p:tavLst>
                                    </p:anim>
                                    <p:anim calcmode="lin" valueType="num">
                                      <p:cBhvr>
                                        <p:cTn id="9" dur="500" fill="hold"/>
                                        <p:tgtEl>
                                          <p:spTgt spid="45059">
                                            <p:txEl>
                                              <p:pRg st="1" end="1"/>
                                            </p:txEl>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500"/>
                                        <p:tgtEl>
                                          <p:spTgt spid="45059">
                                            <p:txEl>
                                              <p:pRg st="2" end="2"/>
                                            </p:txEl>
                                          </p:spTgt>
                                        </p:tgtEl>
                                      </p:cBhvr>
                                    </p:animEffect>
                                    <p:anim calcmode="lin" valueType="num">
                                      <p:cBhvr>
                                        <p:cTn id="13" dur="500" fill="hold"/>
                                        <p:tgtEl>
                                          <p:spTgt spid="45059">
                                            <p:txEl>
                                              <p:pRg st="2" end="2"/>
                                            </p:txEl>
                                          </p:spTgt>
                                        </p:tgtEl>
                                        <p:attrNameLst>
                                          <p:attrName>ppt_x</p:attrName>
                                        </p:attrNameLst>
                                      </p:cBhvr>
                                      <p:tavLst>
                                        <p:tav tm="0">
                                          <p:val>
                                            <p:strVal val="#ppt_x-.1"/>
                                          </p:val>
                                        </p:tav>
                                        <p:tav tm="100000">
                                          <p:val>
                                            <p:strVal val="#ppt_x"/>
                                          </p:val>
                                        </p:tav>
                                      </p:tavLst>
                                    </p:anim>
                                    <p:anim calcmode="lin" valueType="num">
                                      <p:cBhvr>
                                        <p:cTn id="14"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45059">
                                            <p:txEl>
                                              <p:pRg st="4" end="4"/>
                                            </p:txEl>
                                          </p:spTgt>
                                        </p:tgtEl>
                                        <p:attrNameLst>
                                          <p:attrName>style.visibility</p:attrName>
                                        </p:attrNameLst>
                                      </p:cBhvr>
                                      <p:to>
                                        <p:strVal val="visible"/>
                                      </p:to>
                                    </p:set>
                                    <p:animEffect transition="in" filter="fade">
                                      <p:cBhvr>
                                        <p:cTn id="19" dur="500"/>
                                        <p:tgtEl>
                                          <p:spTgt spid="45059">
                                            <p:txEl>
                                              <p:pRg st="4" end="4"/>
                                            </p:txEl>
                                          </p:spTgt>
                                        </p:tgtEl>
                                      </p:cBhvr>
                                    </p:animEffect>
                                    <p:anim calcmode="lin" valueType="num">
                                      <p:cBhvr>
                                        <p:cTn id="20" dur="500" fill="hold"/>
                                        <p:tgtEl>
                                          <p:spTgt spid="45059">
                                            <p:txEl>
                                              <p:pRg st="4" end="4"/>
                                            </p:txEl>
                                          </p:spTgt>
                                        </p:tgtEl>
                                        <p:attrNameLst>
                                          <p:attrName>ppt_x</p:attrName>
                                        </p:attrNameLst>
                                      </p:cBhvr>
                                      <p:tavLst>
                                        <p:tav tm="0">
                                          <p:val>
                                            <p:strVal val="#ppt_x-.1"/>
                                          </p:val>
                                        </p:tav>
                                        <p:tav tm="100000">
                                          <p:val>
                                            <p:strVal val="#ppt_x"/>
                                          </p:val>
                                        </p:tav>
                                      </p:tavLst>
                                    </p:anim>
                                    <p:anim calcmode="lin" valueType="num">
                                      <p:cBhvr>
                                        <p:cTn id="21"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45059">
                                            <p:txEl>
                                              <p:pRg st="5" end="5"/>
                                            </p:txEl>
                                          </p:spTgt>
                                        </p:tgtEl>
                                        <p:attrNameLst>
                                          <p:attrName>style.visibility</p:attrName>
                                        </p:attrNameLst>
                                      </p:cBhvr>
                                      <p:to>
                                        <p:strVal val="visible"/>
                                      </p:to>
                                    </p:set>
                                    <p:animEffect transition="in" filter="fade">
                                      <p:cBhvr>
                                        <p:cTn id="26" dur="500"/>
                                        <p:tgtEl>
                                          <p:spTgt spid="45059">
                                            <p:txEl>
                                              <p:pRg st="5" end="5"/>
                                            </p:txEl>
                                          </p:spTgt>
                                        </p:tgtEl>
                                      </p:cBhvr>
                                    </p:animEffect>
                                    <p:anim calcmode="lin" valueType="num">
                                      <p:cBhvr>
                                        <p:cTn id="27" dur="500" fill="hold"/>
                                        <p:tgtEl>
                                          <p:spTgt spid="45059">
                                            <p:txEl>
                                              <p:pRg st="5" end="5"/>
                                            </p:txEl>
                                          </p:spTgt>
                                        </p:tgtEl>
                                        <p:attrNameLst>
                                          <p:attrName>ppt_x</p:attrName>
                                        </p:attrNameLst>
                                      </p:cBhvr>
                                      <p:tavLst>
                                        <p:tav tm="0">
                                          <p:val>
                                            <p:strVal val="#ppt_x-.1"/>
                                          </p:val>
                                        </p:tav>
                                        <p:tav tm="100000">
                                          <p:val>
                                            <p:strVal val="#ppt_x"/>
                                          </p:val>
                                        </p:tav>
                                      </p:tavLst>
                                    </p:anim>
                                    <p:anim calcmode="lin" valueType="num">
                                      <p:cBhvr>
                                        <p:cTn id="28"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45059">
                                            <p:txEl>
                                              <p:pRg st="6" end="6"/>
                                            </p:txEl>
                                          </p:spTgt>
                                        </p:tgtEl>
                                        <p:attrNameLst>
                                          <p:attrName>style.visibility</p:attrName>
                                        </p:attrNameLst>
                                      </p:cBhvr>
                                      <p:to>
                                        <p:strVal val="visible"/>
                                      </p:to>
                                    </p:set>
                                    <p:animEffect transition="in" filter="fade">
                                      <p:cBhvr>
                                        <p:cTn id="33" dur="500"/>
                                        <p:tgtEl>
                                          <p:spTgt spid="45059">
                                            <p:txEl>
                                              <p:pRg st="6" end="6"/>
                                            </p:txEl>
                                          </p:spTgt>
                                        </p:tgtEl>
                                      </p:cBhvr>
                                    </p:animEffect>
                                    <p:anim calcmode="lin" valueType="num">
                                      <p:cBhvr>
                                        <p:cTn id="34" dur="500" fill="hold"/>
                                        <p:tgtEl>
                                          <p:spTgt spid="45059">
                                            <p:txEl>
                                              <p:pRg st="6" end="6"/>
                                            </p:txEl>
                                          </p:spTgt>
                                        </p:tgtEl>
                                        <p:attrNameLst>
                                          <p:attrName>ppt_x</p:attrName>
                                        </p:attrNameLst>
                                      </p:cBhvr>
                                      <p:tavLst>
                                        <p:tav tm="0">
                                          <p:val>
                                            <p:strVal val="#ppt_x-.1"/>
                                          </p:val>
                                        </p:tav>
                                        <p:tav tm="100000">
                                          <p:val>
                                            <p:strVal val="#ppt_x"/>
                                          </p:val>
                                        </p:tav>
                                      </p:tavLst>
                                    </p:anim>
                                    <p:anim calcmode="lin" valueType="num">
                                      <p:cBhvr>
                                        <p:cTn id="35" dur="500" fill="hold"/>
                                        <p:tgtEl>
                                          <p:spTgt spid="45059">
                                            <p:txEl>
                                              <p:pRg st="6" end="6"/>
                                            </p:txEl>
                                          </p:spTgt>
                                        </p:tgtEl>
                                        <p:attrNameLst>
                                          <p:attrName>ppt_y</p:attrName>
                                        </p:attrNameLst>
                                      </p:cBhvr>
                                      <p:tavLst>
                                        <p:tav tm="0">
                                          <p:val>
                                            <p:strVal val="#ppt_y"/>
                                          </p:val>
                                        </p:tav>
                                        <p:tav tm="100000">
                                          <p:val>
                                            <p:strVal val="#ppt_y"/>
                                          </p:val>
                                        </p:tav>
                                      </p:tavLst>
                                    </p:anim>
                                  </p:childTnLst>
                                </p:cTn>
                              </p:par>
                            </p:childTnLst>
                          </p:cTn>
                        </p:par>
                        <p:par>
                          <p:cTn id="36" fill="hold">
                            <p:stCondLst>
                              <p:cond delay="1450"/>
                            </p:stCondLst>
                            <p:childTnLst>
                              <p:par>
                                <p:cTn id="37" presetID="2" presetClass="entr" presetSubtype="9" fill="hold" grpId="0" nodeType="afterEffect">
                                  <p:stCondLst>
                                    <p:cond delay="0"/>
                                  </p:stCondLst>
                                  <p:iterate type="lt">
                                    <p:tmPct val="10000"/>
                                  </p:iterate>
                                  <p:childTnLst>
                                    <p:set>
                                      <p:cBhvr>
                                        <p:cTn id="38" dur="1" fill="hold">
                                          <p:stCondLst>
                                            <p:cond delay="0"/>
                                          </p:stCondLst>
                                        </p:cTn>
                                        <p:tgtEl>
                                          <p:spTgt spid="45058"/>
                                        </p:tgtEl>
                                        <p:attrNameLst>
                                          <p:attrName>style.visibility</p:attrName>
                                        </p:attrNameLst>
                                      </p:cBhvr>
                                      <p:to>
                                        <p:strVal val="visible"/>
                                      </p:to>
                                    </p:set>
                                    <p:anim calcmode="lin" valueType="num">
                                      <p:cBhvr additive="base">
                                        <p:cTn id="39" dur="800" fill="hold">
                                          <p:stCondLst>
                                            <p:cond delay="0"/>
                                          </p:stCondLst>
                                        </p:cTn>
                                        <p:tgtEl>
                                          <p:spTgt spid="45058"/>
                                        </p:tgtEl>
                                        <p:attrNameLst>
                                          <p:attrName>ppt_x</p:attrName>
                                        </p:attrNameLst>
                                      </p:cBhvr>
                                      <p:tavLst>
                                        <p:tav tm="0">
                                          <p:val>
                                            <p:strVal val="0-#ppt_w/2"/>
                                          </p:val>
                                        </p:tav>
                                        <p:tav tm="100000">
                                          <p:val>
                                            <p:strVal val="#ppt_x"/>
                                          </p:val>
                                        </p:tav>
                                      </p:tavLst>
                                    </p:anim>
                                    <p:anim calcmode="lin" valueType="num">
                                      <p:cBhvr additive="base">
                                        <p:cTn id="40" dur="800" fill="hold">
                                          <p:stCondLst>
                                            <p:cond delay="0"/>
                                          </p:stCondLst>
                                        </p:cTn>
                                        <p:tgtEl>
                                          <p:spTgt spid="4505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331913" y="404813"/>
            <a:ext cx="6335712" cy="5522912"/>
          </a:xfrm>
          <a:prstGeom prst="rect">
            <a:avLst/>
          </a:prstGeom>
          <a:noFill/>
          <a:ln w="9525">
            <a:noFill/>
            <a:miter lim="800000"/>
            <a:headEnd/>
            <a:tailEnd/>
          </a:ln>
          <a:effectLst/>
        </p:spPr>
        <p:txBody>
          <a:bodyPr>
            <a:spAutoFit/>
          </a:bodyPr>
          <a:lstStyle/>
          <a:p>
            <a:pPr eaLnBrk="0" hangingPunct="0"/>
            <a:endParaRPr lang="sv-SE">
              <a:effectLst>
                <a:outerShdw blurRad="38100" dist="38100" dir="2700000" algn="tl">
                  <a:srgbClr val="000000"/>
                </a:outerShdw>
              </a:effectLst>
            </a:endParaRPr>
          </a:p>
          <a:p>
            <a:pPr algn="ctr" eaLnBrk="0" hangingPunct="0"/>
            <a:endParaRPr lang="sv-SE" sz="2800" b="1">
              <a:solidFill>
                <a:schemeClr val="accent1"/>
              </a:solidFill>
              <a:effectLst>
                <a:outerShdw blurRad="38100" dist="38100" dir="2700000" algn="tl">
                  <a:srgbClr val="000000"/>
                </a:outerShdw>
              </a:effectLst>
            </a:endParaRPr>
          </a:p>
          <a:p>
            <a:pPr algn="ctr" eaLnBrk="0" hangingPunct="0"/>
            <a:r>
              <a:rPr lang="sv-SE" sz="2800" b="1">
                <a:solidFill>
                  <a:schemeClr val="accent1"/>
                </a:solidFill>
                <a:effectLst>
                  <a:outerShdw blurRad="38100" dist="38100" dir="2700000" algn="tl">
                    <a:srgbClr val="000000"/>
                  </a:outerShdw>
                </a:effectLst>
              </a:rPr>
              <a:t>Number of </a:t>
            </a:r>
          </a:p>
          <a:p>
            <a:pPr algn="ctr" eaLnBrk="0" hangingPunct="0"/>
            <a:r>
              <a:rPr lang="sv-SE" sz="2800" b="1">
                <a:solidFill>
                  <a:schemeClr val="accent1"/>
                </a:solidFill>
                <a:effectLst>
                  <a:outerShdw blurRad="38100" dist="38100" dir="2700000" algn="tl">
                    <a:srgbClr val="000000"/>
                  </a:outerShdw>
                </a:effectLst>
              </a:rPr>
              <a:t>Patented inventions/innovations</a:t>
            </a:r>
          </a:p>
          <a:p>
            <a:pPr algn="ctr" eaLnBrk="0" hangingPunct="0"/>
            <a:r>
              <a:rPr lang="sv-SE" sz="2800" b="1">
                <a:solidFill>
                  <a:schemeClr val="accent1"/>
                </a:solidFill>
                <a:effectLst>
                  <a:outerShdw blurRad="38100" dist="38100" dir="2700000" algn="tl">
                    <a:srgbClr val="000000"/>
                  </a:outerShdw>
                </a:effectLst>
              </a:rPr>
              <a:t>in the food area during the last ten years</a:t>
            </a:r>
          </a:p>
          <a:p>
            <a:pPr algn="ctr" eaLnBrk="0" hangingPunct="0"/>
            <a:endParaRPr lang="sv-SE" sz="2800" b="1">
              <a:solidFill>
                <a:schemeClr val="accent1"/>
              </a:solidFill>
              <a:effectLst>
                <a:outerShdw blurRad="38100" dist="38100" dir="2700000" algn="tl">
                  <a:srgbClr val="000000"/>
                </a:outerShdw>
              </a:effectLst>
            </a:endParaRPr>
          </a:p>
          <a:p>
            <a:pPr algn="ctr" eaLnBrk="0" hangingPunct="0"/>
            <a:r>
              <a:rPr lang="sv-SE" b="1">
                <a:solidFill>
                  <a:schemeClr val="accent1"/>
                </a:solidFill>
                <a:effectLst>
                  <a:outerShdw blurRad="38100" dist="38100" dir="2700000" algn="tl">
                    <a:srgbClr val="000000"/>
                  </a:outerShdw>
                </a:effectLst>
              </a:rPr>
              <a:t>Japan 		4184</a:t>
            </a:r>
          </a:p>
          <a:p>
            <a:pPr algn="ctr" eaLnBrk="0" hangingPunct="0"/>
            <a:r>
              <a:rPr lang="sv-SE" b="1">
                <a:solidFill>
                  <a:schemeClr val="accent1"/>
                </a:solidFill>
                <a:effectLst>
                  <a:outerShdw blurRad="38100" dist="38100" dir="2700000" algn="tl">
                    <a:srgbClr val="000000"/>
                  </a:outerShdw>
                </a:effectLst>
              </a:rPr>
              <a:t>USA  		2792</a:t>
            </a:r>
          </a:p>
          <a:p>
            <a:pPr algn="ctr" eaLnBrk="0" hangingPunct="0"/>
            <a:r>
              <a:rPr lang="sv-SE" b="1">
                <a:solidFill>
                  <a:schemeClr val="accent1"/>
                </a:solidFill>
                <a:effectLst>
                  <a:outerShdw blurRad="38100" dist="38100" dir="2700000" algn="tl">
                    <a:srgbClr val="000000"/>
                  </a:outerShdw>
                </a:effectLst>
              </a:rPr>
              <a:t>China 		1555</a:t>
            </a:r>
          </a:p>
          <a:p>
            <a:pPr algn="ctr" eaLnBrk="0" hangingPunct="0"/>
            <a:r>
              <a:rPr lang="sv-SE" b="1">
                <a:solidFill>
                  <a:schemeClr val="accent1"/>
                </a:solidFill>
                <a:effectLst>
                  <a:outerShdw blurRad="38100" dist="38100" dir="2700000" algn="tl">
                    <a:srgbClr val="000000"/>
                  </a:outerShdw>
                </a:effectLst>
              </a:rPr>
              <a:t>Russia 		1074</a:t>
            </a:r>
          </a:p>
          <a:p>
            <a:pPr algn="ctr" eaLnBrk="0" hangingPunct="0"/>
            <a:r>
              <a:rPr lang="sv-SE" b="1">
                <a:solidFill>
                  <a:schemeClr val="accent1"/>
                </a:solidFill>
                <a:effectLst>
                  <a:outerShdw blurRad="38100" dist="38100" dir="2700000" algn="tl">
                    <a:srgbClr val="000000"/>
                  </a:outerShdw>
                </a:effectLst>
              </a:rPr>
              <a:t>Korea 		  864</a:t>
            </a:r>
          </a:p>
          <a:p>
            <a:pPr algn="ctr" eaLnBrk="0" hangingPunct="0"/>
            <a:r>
              <a:rPr lang="sv-SE" b="1">
                <a:solidFill>
                  <a:schemeClr val="accent1"/>
                </a:solidFill>
                <a:effectLst>
                  <a:outerShdw blurRad="38100" dist="38100" dir="2700000" algn="tl">
                    <a:srgbClr val="000000"/>
                  </a:outerShdw>
                </a:effectLst>
              </a:rPr>
              <a:t>Germany 	  839</a:t>
            </a:r>
          </a:p>
          <a:p>
            <a:pPr algn="ctr" eaLnBrk="0" hangingPunct="0"/>
            <a:r>
              <a:rPr lang="sv-SE" b="1">
                <a:solidFill>
                  <a:schemeClr val="accent1"/>
                </a:solidFill>
                <a:effectLst>
                  <a:outerShdw blurRad="38100" dist="38100" dir="2700000" algn="tl">
                    <a:srgbClr val="000000"/>
                  </a:outerShdw>
                </a:effectLst>
              </a:rPr>
              <a:t>France 	 	  294</a:t>
            </a:r>
          </a:p>
          <a:p>
            <a:pPr algn="ctr" eaLnBrk="0" hangingPunct="0"/>
            <a:r>
              <a:rPr lang="sv-SE" b="1">
                <a:solidFill>
                  <a:schemeClr val="accent1"/>
                </a:solidFill>
                <a:effectLst>
                  <a:outerShdw blurRad="38100" dist="38100" dir="2700000" algn="tl">
                    <a:srgbClr val="000000"/>
                  </a:outerShdw>
                </a:effectLst>
              </a:rPr>
              <a:t>UK 	 	  271</a:t>
            </a:r>
          </a:p>
          <a:p>
            <a:pPr algn="ctr" eaLnBrk="0" hangingPunct="0"/>
            <a:r>
              <a:rPr lang="sv-SE" b="1">
                <a:solidFill>
                  <a:schemeClr val="accent1"/>
                </a:solidFill>
                <a:effectLst>
                  <a:outerShdw blurRad="38100" dist="38100" dir="2700000" algn="tl">
                    <a:srgbClr val="000000"/>
                  </a:outerShdw>
                </a:effectLst>
              </a:rPr>
              <a:t>India	               	    ?</a:t>
            </a:r>
          </a:p>
          <a:p>
            <a:pPr algn="ctr" eaLnBrk="0" hangingPunct="0"/>
            <a:endParaRPr lang="sv-SE" b="1">
              <a:solidFill>
                <a:schemeClr val="accent1"/>
              </a:solidFill>
              <a:effectLst>
                <a:outerShdw blurRad="38100" dist="38100" dir="2700000" algn="tl">
                  <a:srgbClr val="000000"/>
                </a:outerShdw>
              </a:effectLst>
            </a:endParaRPr>
          </a:p>
          <a:p>
            <a:pPr algn="ctr" eaLnBrk="0" hangingPunct="0"/>
            <a:endParaRPr lang="en-US" b="1">
              <a:effectLst>
                <a:outerShdw blurRad="38100" dist="38100" dir="2700000" algn="tl">
                  <a:srgbClr val="000000"/>
                </a:outerShdw>
              </a:effectLst>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anim calcmode="lin" valueType="num">
                                      <p:cBhvr additive="base">
                                        <p:cTn id="7" dur="20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5604">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5604">
                                            <p:txEl>
                                              <p:pRg st="3" end="3"/>
                                            </p:txEl>
                                          </p:spTgt>
                                        </p:tgtEl>
                                        <p:attrNameLst>
                                          <p:attrName>style.visibility</p:attrName>
                                        </p:attrNameLst>
                                      </p:cBhvr>
                                      <p:to>
                                        <p:strVal val="visible"/>
                                      </p:to>
                                    </p:set>
                                    <p:anim calcmode="lin" valueType="num">
                                      <p:cBhvr additive="base">
                                        <p:cTn id="11" dur="2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5604">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5604">
                                            <p:txEl>
                                              <p:pRg st="4" end="4"/>
                                            </p:txEl>
                                          </p:spTgt>
                                        </p:tgtEl>
                                        <p:attrNameLst>
                                          <p:attrName>style.visibility</p:attrName>
                                        </p:attrNameLst>
                                      </p:cBhvr>
                                      <p:to>
                                        <p:strVal val="visible"/>
                                      </p:to>
                                    </p:set>
                                    <p:anim calcmode="lin" valueType="num">
                                      <p:cBhvr additive="base">
                                        <p:cTn id="15" dur="20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25604">
                                            <p:txEl>
                                              <p:pRg st="4" end="4"/>
                                            </p:txEl>
                                          </p:spTgt>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3000"/>
                                  </p:stCondLst>
                                  <p:childTnLst>
                                    <p:set>
                                      <p:cBhvr>
                                        <p:cTn id="19" dur="1" fill="hold">
                                          <p:stCondLst>
                                            <p:cond delay="0"/>
                                          </p:stCondLst>
                                        </p:cTn>
                                        <p:tgtEl>
                                          <p:spTgt spid="25604">
                                            <p:txEl>
                                              <p:pRg st="6" end="6"/>
                                            </p:txEl>
                                          </p:spTgt>
                                        </p:tgtEl>
                                        <p:attrNameLst>
                                          <p:attrName>style.visibility</p:attrName>
                                        </p:attrNameLst>
                                      </p:cBhvr>
                                      <p:to>
                                        <p:strVal val="visible"/>
                                      </p:to>
                                    </p:set>
                                    <p:anim calcmode="lin" valueType="num">
                                      <p:cBhvr additive="base">
                                        <p:cTn id="20" dur="2000" fill="hold"/>
                                        <p:tgtEl>
                                          <p:spTgt spid="25604">
                                            <p:txEl>
                                              <p:pRg st="6" end="6"/>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5604">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5604">
                                            <p:txEl>
                                              <p:pRg st="7" end="7"/>
                                            </p:txEl>
                                          </p:spTgt>
                                        </p:tgtEl>
                                        <p:attrNameLst>
                                          <p:attrName>style.visibility</p:attrName>
                                        </p:attrNameLst>
                                      </p:cBhvr>
                                      <p:to>
                                        <p:strVal val="visible"/>
                                      </p:to>
                                    </p:set>
                                    <p:anim calcmode="lin" valueType="num">
                                      <p:cBhvr additive="base">
                                        <p:cTn id="24" dur="2000" fill="hold"/>
                                        <p:tgtEl>
                                          <p:spTgt spid="25604">
                                            <p:txEl>
                                              <p:pRg st="7" end="7"/>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25604">
                                            <p:txEl>
                                              <p:pRg st="7" end="7"/>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5604">
                                            <p:txEl>
                                              <p:pRg st="8" end="8"/>
                                            </p:txEl>
                                          </p:spTgt>
                                        </p:tgtEl>
                                        <p:attrNameLst>
                                          <p:attrName>style.visibility</p:attrName>
                                        </p:attrNameLst>
                                      </p:cBhvr>
                                      <p:to>
                                        <p:strVal val="visible"/>
                                      </p:to>
                                    </p:set>
                                    <p:anim calcmode="lin" valueType="num">
                                      <p:cBhvr additive="base">
                                        <p:cTn id="28" dur="2000" fill="hold"/>
                                        <p:tgtEl>
                                          <p:spTgt spid="25604">
                                            <p:txEl>
                                              <p:pRg st="8" end="8"/>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25604">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5604">
                                            <p:txEl>
                                              <p:pRg st="9" end="9"/>
                                            </p:txEl>
                                          </p:spTgt>
                                        </p:tgtEl>
                                        <p:attrNameLst>
                                          <p:attrName>style.visibility</p:attrName>
                                        </p:attrNameLst>
                                      </p:cBhvr>
                                      <p:to>
                                        <p:strVal val="visible"/>
                                      </p:to>
                                    </p:set>
                                    <p:anim calcmode="lin" valueType="num">
                                      <p:cBhvr additive="base">
                                        <p:cTn id="32" dur="2000" fill="hold"/>
                                        <p:tgtEl>
                                          <p:spTgt spid="25604">
                                            <p:txEl>
                                              <p:pRg st="9" end="9"/>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5604">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5604">
                                            <p:txEl>
                                              <p:pRg st="10" end="10"/>
                                            </p:txEl>
                                          </p:spTgt>
                                        </p:tgtEl>
                                        <p:attrNameLst>
                                          <p:attrName>style.visibility</p:attrName>
                                        </p:attrNameLst>
                                      </p:cBhvr>
                                      <p:to>
                                        <p:strVal val="visible"/>
                                      </p:to>
                                    </p:set>
                                    <p:anim calcmode="lin" valueType="num">
                                      <p:cBhvr additive="base">
                                        <p:cTn id="36" dur="2000" fill="hold"/>
                                        <p:tgtEl>
                                          <p:spTgt spid="25604">
                                            <p:txEl>
                                              <p:pRg st="10" end="10"/>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5604">
                                            <p:txEl>
                                              <p:pRg st="10" end="1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5604">
                                            <p:txEl>
                                              <p:pRg st="11" end="11"/>
                                            </p:txEl>
                                          </p:spTgt>
                                        </p:tgtEl>
                                        <p:attrNameLst>
                                          <p:attrName>style.visibility</p:attrName>
                                        </p:attrNameLst>
                                      </p:cBhvr>
                                      <p:to>
                                        <p:strVal val="visible"/>
                                      </p:to>
                                    </p:set>
                                    <p:anim calcmode="lin" valueType="num">
                                      <p:cBhvr additive="base">
                                        <p:cTn id="40" dur="2000" fill="hold"/>
                                        <p:tgtEl>
                                          <p:spTgt spid="25604">
                                            <p:txEl>
                                              <p:pRg st="11" end="11"/>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25604">
                                            <p:txEl>
                                              <p:pRg st="11" end="11"/>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604">
                                            <p:txEl>
                                              <p:pRg st="12" end="12"/>
                                            </p:txEl>
                                          </p:spTgt>
                                        </p:tgtEl>
                                        <p:attrNameLst>
                                          <p:attrName>style.visibility</p:attrName>
                                        </p:attrNameLst>
                                      </p:cBhvr>
                                      <p:to>
                                        <p:strVal val="visible"/>
                                      </p:to>
                                    </p:set>
                                    <p:anim calcmode="lin" valueType="num">
                                      <p:cBhvr additive="base">
                                        <p:cTn id="44" dur="2000" fill="hold"/>
                                        <p:tgtEl>
                                          <p:spTgt spid="25604">
                                            <p:txEl>
                                              <p:pRg st="12" end="12"/>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25604">
                                            <p:txEl>
                                              <p:pRg st="12" end="12"/>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5604">
                                            <p:txEl>
                                              <p:pRg st="13" end="13"/>
                                            </p:txEl>
                                          </p:spTgt>
                                        </p:tgtEl>
                                        <p:attrNameLst>
                                          <p:attrName>style.visibility</p:attrName>
                                        </p:attrNameLst>
                                      </p:cBhvr>
                                      <p:to>
                                        <p:strVal val="visible"/>
                                      </p:to>
                                    </p:set>
                                    <p:anim calcmode="lin" valueType="num">
                                      <p:cBhvr additive="base">
                                        <p:cTn id="48" dur="2000" fill="hold"/>
                                        <p:tgtEl>
                                          <p:spTgt spid="25604">
                                            <p:txEl>
                                              <p:pRg st="13" end="13"/>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25604">
                                            <p:txEl>
                                              <p:pRg st="13" end="13"/>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5604">
                                            <p:txEl>
                                              <p:pRg st="14" end="14"/>
                                            </p:txEl>
                                          </p:spTgt>
                                        </p:tgtEl>
                                        <p:attrNameLst>
                                          <p:attrName>style.visibility</p:attrName>
                                        </p:attrNameLst>
                                      </p:cBhvr>
                                      <p:to>
                                        <p:strVal val="visible"/>
                                      </p:to>
                                    </p:set>
                                    <p:anim calcmode="lin" valueType="num">
                                      <p:cBhvr additive="base">
                                        <p:cTn id="52" dur="2000" fill="hold"/>
                                        <p:tgtEl>
                                          <p:spTgt spid="25604">
                                            <p:txEl>
                                              <p:pRg st="14" end="14"/>
                                            </p:txEl>
                                          </p:spTgt>
                                        </p:tgtEl>
                                        <p:attrNameLst>
                                          <p:attrName>ppt_x</p:attrName>
                                        </p:attrNameLst>
                                      </p:cBhvr>
                                      <p:tavLst>
                                        <p:tav tm="0">
                                          <p:val>
                                            <p:strVal val="#ppt_x"/>
                                          </p:val>
                                        </p:tav>
                                        <p:tav tm="100000">
                                          <p:val>
                                            <p:strVal val="#ppt_x"/>
                                          </p:val>
                                        </p:tav>
                                      </p:tavLst>
                                    </p:anim>
                                    <p:anim calcmode="lin" valueType="num">
                                      <p:cBhvr additive="base">
                                        <p:cTn id="53" dur="2000" fill="hold"/>
                                        <p:tgtEl>
                                          <p:spTgt spid="2560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1116013" y="0"/>
            <a:ext cx="7488237" cy="1447800"/>
          </a:xfrm>
        </p:spPr>
        <p:txBody>
          <a:bodyPr/>
          <a:lstStyle/>
          <a:p>
            <a:r>
              <a:rPr lang="sv-SE">
                <a:solidFill>
                  <a:schemeClr val="accent1"/>
                </a:solidFill>
              </a:rPr>
              <a:t>Some important background information</a:t>
            </a:r>
          </a:p>
        </p:txBody>
      </p:sp>
      <p:sp>
        <p:nvSpPr>
          <p:cNvPr id="44035" name="Rectangle 3"/>
          <p:cNvSpPr>
            <a:spLocks noGrp="1" noChangeArrowheads="1"/>
          </p:cNvSpPr>
          <p:nvPr>
            <p:ph type="body" idx="1"/>
          </p:nvPr>
        </p:nvSpPr>
        <p:spPr>
          <a:xfrm>
            <a:off x="0" y="1341438"/>
            <a:ext cx="9144000" cy="5040312"/>
          </a:xfrm>
        </p:spPr>
        <p:txBody>
          <a:bodyPr/>
          <a:lstStyle/>
          <a:p>
            <a:pPr algn="ctr">
              <a:lnSpc>
                <a:spcPct val="80000"/>
              </a:lnSpc>
            </a:pPr>
            <a:endParaRPr lang="sv-SE" sz="1600"/>
          </a:p>
          <a:p>
            <a:pPr algn="ctr">
              <a:lnSpc>
                <a:spcPct val="80000"/>
              </a:lnSpc>
              <a:buFont typeface="Wingdings" pitchFamily="2" charset="2"/>
              <a:buNone/>
            </a:pPr>
            <a:r>
              <a:rPr lang="sv-SE" sz="2000" b="1">
                <a:solidFill>
                  <a:schemeClr val="accent1"/>
                </a:solidFill>
              </a:rPr>
              <a:t>NO FOOD SHORTAGE </a:t>
            </a:r>
          </a:p>
          <a:p>
            <a:pPr algn="ctr">
              <a:lnSpc>
                <a:spcPct val="80000"/>
              </a:lnSpc>
              <a:buFont typeface="Wingdings" pitchFamily="2" charset="2"/>
              <a:buNone/>
            </a:pPr>
            <a:r>
              <a:rPr lang="sv-SE" sz="2000" b="1">
                <a:solidFill>
                  <a:schemeClr val="accent1"/>
                </a:solidFill>
              </a:rPr>
              <a:t>BUT ABOUT 300 MILLION GO HUNGRY</a:t>
            </a:r>
            <a:r>
              <a:rPr lang="sv-SE" sz="2800" b="1">
                <a:solidFill>
                  <a:schemeClr val="accent1"/>
                </a:solidFill>
              </a:rPr>
              <a:t> </a:t>
            </a:r>
          </a:p>
          <a:p>
            <a:pPr algn="ctr">
              <a:lnSpc>
                <a:spcPct val="80000"/>
              </a:lnSpc>
              <a:buFont typeface="Wingdings" pitchFamily="2" charset="2"/>
              <a:buNone/>
            </a:pPr>
            <a:r>
              <a:rPr lang="sv-SE" sz="2800" b="1">
                <a:solidFill>
                  <a:schemeClr val="accent1"/>
                </a:solidFill>
              </a:rPr>
              <a:t>(Hidden Hunger !)</a:t>
            </a:r>
          </a:p>
          <a:p>
            <a:pPr algn="ctr">
              <a:lnSpc>
                <a:spcPct val="80000"/>
              </a:lnSpc>
              <a:buFont typeface="Wingdings" pitchFamily="2" charset="2"/>
              <a:buNone/>
            </a:pPr>
            <a:r>
              <a:rPr lang="sv-SE" sz="2400" b="1">
                <a:solidFill>
                  <a:schemeClr val="accent1"/>
                </a:solidFill>
              </a:rPr>
              <a:t>65% of the workforce depend on agro-food sector for their income</a:t>
            </a:r>
          </a:p>
          <a:p>
            <a:pPr algn="ctr">
              <a:lnSpc>
                <a:spcPct val="80000"/>
              </a:lnSpc>
              <a:buFont typeface="Wingdings" pitchFamily="2" charset="2"/>
              <a:buNone/>
            </a:pPr>
            <a:r>
              <a:rPr lang="sv-SE" sz="2400" b="1">
                <a:solidFill>
                  <a:schemeClr val="accent1"/>
                </a:solidFill>
              </a:rPr>
              <a:t>Can contribute only 25% of the GNP</a:t>
            </a:r>
            <a:endParaRPr lang="sv-SE" sz="2000" b="1">
              <a:solidFill>
                <a:schemeClr val="accent1"/>
              </a:solidFill>
            </a:endParaRPr>
          </a:p>
          <a:p>
            <a:pPr algn="ctr">
              <a:lnSpc>
                <a:spcPct val="80000"/>
              </a:lnSpc>
              <a:buFont typeface="Wingdings" pitchFamily="2" charset="2"/>
              <a:buNone/>
            </a:pPr>
            <a:r>
              <a:rPr lang="sv-SE" sz="2400" b="1">
                <a:solidFill>
                  <a:schemeClr val="accent1"/>
                </a:solidFill>
              </a:rPr>
              <a:t> India´s share of the global market is only around 0,5%</a:t>
            </a:r>
          </a:p>
          <a:p>
            <a:pPr algn="ctr">
              <a:lnSpc>
                <a:spcPct val="80000"/>
              </a:lnSpc>
              <a:buFont typeface="Wingdings" pitchFamily="2" charset="2"/>
              <a:buNone/>
            </a:pPr>
            <a:r>
              <a:rPr lang="sv-SE" sz="2400" b="1">
                <a:solidFill>
                  <a:schemeClr val="accent1"/>
                </a:solidFill>
              </a:rPr>
              <a:t>Value addition in agro sector is on an average only about 5-7%</a:t>
            </a:r>
          </a:p>
          <a:p>
            <a:pPr algn="ctr">
              <a:lnSpc>
                <a:spcPct val="80000"/>
              </a:lnSpc>
              <a:buFont typeface="Wingdings" pitchFamily="2" charset="2"/>
              <a:buNone/>
            </a:pPr>
            <a:r>
              <a:rPr lang="sv-SE" sz="2400" b="1">
                <a:solidFill>
                  <a:schemeClr val="accent1"/>
                </a:solidFill>
              </a:rPr>
              <a:t>Without value addition no income raise !</a:t>
            </a:r>
          </a:p>
          <a:p>
            <a:pPr algn="ctr">
              <a:lnSpc>
                <a:spcPct val="80000"/>
              </a:lnSpc>
              <a:buFont typeface="Wingdings" pitchFamily="2" charset="2"/>
              <a:buNone/>
            </a:pPr>
            <a:r>
              <a:rPr lang="sv-SE" sz="2400" b="1">
                <a:solidFill>
                  <a:schemeClr val="accent1"/>
                </a:solidFill>
              </a:rPr>
              <a:t>And a lot of employment oppertunities</a:t>
            </a:r>
          </a:p>
          <a:p>
            <a:pPr algn="ctr">
              <a:lnSpc>
                <a:spcPct val="80000"/>
              </a:lnSpc>
              <a:buFont typeface="Wingdings" pitchFamily="2" charset="2"/>
              <a:buNone/>
            </a:pPr>
            <a:r>
              <a:rPr lang="sv-SE" sz="2400" b="1">
                <a:solidFill>
                  <a:schemeClr val="accent1"/>
                </a:solidFill>
              </a:rPr>
              <a:t>There fore </a:t>
            </a:r>
          </a:p>
          <a:p>
            <a:pPr algn="ctr">
              <a:lnSpc>
                <a:spcPct val="80000"/>
              </a:lnSpc>
              <a:buFont typeface="Wingdings" pitchFamily="2" charset="2"/>
              <a:buNone/>
            </a:pPr>
            <a:r>
              <a:rPr lang="sv-SE" sz="2400" b="1">
                <a:solidFill>
                  <a:schemeClr val="accent1"/>
                </a:solidFill>
              </a:rPr>
              <a:t>we who </a:t>
            </a:r>
            <a:r>
              <a:rPr lang="sv-SE" sz="2800" b="1">
                <a:solidFill>
                  <a:schemeClr val="accent1"/>
                </a:solidFill>
              </a:rPr>
              <a:t>receive the raw material from the farmer</a:t>
            </a:r>
          </a:p>
          <a:p>
            <a:pPr algn="ctr">
              <a:lnSpc>
                <a:spcPct val="80000"/>
              </a:lnSpc>
              <a:buFont typeface="Wingdings" pitchFamily="2" charset="2"/>
              <a:buNone/>
            </a:pPr>
            <a:r>
              <a:rPr lang="sv-SE" sz="2800" b="1">
                <a:solidFill>
                  <a:schemeClr val="accent1"/>
                </a:solidFill>
              </a:rPr>
              <a:t>have a duty/mission</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fltVal val="0"/>
                                          </p:val>
                                        </p:tav>
                                        <p:tav tm="100000">
                                          <p:val>
                                            <p:strVal val="#ppt_h"/>
                                          </p:val>
                                        </p:tav>
                                      </p:tavLst>
                                    </p:anim>
                                    <p:anim calcmode="lin" valueType="num">
                                      <p:cBhvr>
                                        <p:cTn id="9" dur="500" fill="hold"/>
                                        <p:tgtEl>
                                          <p:spTgt spid="44034"/>
                                        </p:tgtEl>
                                        <p:attrNameLst>
                                          <p:attrName>style.rotation</p:attrName>
                                        </p:attrNameLst>
                                      </p:cBhvr>
                                      <p:tavLst>
                                        <p:tav tm="0">
                                          <p:val>
                                            <p:fltVal val="360"/>
                                          </p:val>
                                        </p:tav>
                                        <p:tav tm="100000">
                                          <p:val>
                                            <p:fltVal val="0"/>
                                          </p:val>
                                        </p:tav>
                                      </p:tavLst>
                                    </p:anim>
                                    <p:animEffect transition="in" filter="fade">
                                      <p:cBhvr>
                                        <p:cTn id="10" dur="500"/>
                                        <p:tgtEl>
                                          <p:spTgt spid="44034"/>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44035">
                                            <p:txEl>
                                              <p:pRg st="1" end="1"/>
                                            </p:txEl>
                                          </p:spTgt>
                                        </p:tgtEl>
                                        <p:attrNameLst>
                                          <p:attrName>style.visibility</p:attrName>
                                        </p:attrNameLst>
                                      </p:cBhvr>
                                      <p:to>
                                        <p:strVal val="visible"/>
                                      </p:to>
                                    </p:set>
                                    <p:anim calcmode="lin" valueType="num">
                                      <p:cBhvr>
                                        <p:cTn id="14" dur="5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44035">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44035">
                                            <p:txEl>
                                              <p:pRg st="1" end="1"/>
                                            </p:txEl>
                                          </p:spTgt>
                                        </p:tgtEl>
                                      </p:cBhvr>
                                    </p:animEffect>
                                  </p:childTnLst>
                                </p:cTn>
                              </p:par>
                            </p:childTnLst>
                          </p:cTn>
                        </p:par>
                        <p:par>
                          <p:cTn id="18" fill="hold">
                            <p:stCondLst>
                              <p:cond delay="165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44035">
                                            <p:txEl>
                                              <p:pRg st="2" end="2"/>
                                            </p:txEl>
                                          </p:spTgt>
                                        </p:tgtEl>
                                        <p:attrNameLst>
                                          <p:attrName>style.visibility</p:attrName>
                                        </p:attrNameLst>
                                      </p:cBhvr>
                                      <p:to>
                                        <p:strVal val="visible"/>
                                      </p:to>
                                    </p:set>
                                    <p:anim calcmode="lin" valueType="num">
                                      <p:cBhvr>
                                        <p:cTn id="21" dur="5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44035">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44035">
                                            <p:txEl>
                                              <p:pRg st="2" end="2"/>
                                            </p:txEl>
                                          </p:spTgt>
                                        </p:tgtEl>
                                      </p:cBhvr>
                                    </p:animEffect>
                                  </p:childTnLst>
                                </p:cTn>
                              </p:par>
                            </p:childTnLst>
                          </p:cTn>
                        </p:par>
                        <p:par>
                          <p:cTn id="25" fill="hold">
                            <p:stCondLst>
                              <p:cond delay="3400"/>
                            </p:stCondLst>
                            <p:childTnLst>
                              <p:par>
                                <p:cTn id="26" presetID="49" presetClass="entr" presetSubtype="0" decel="100000" fill="hold" grpId="0" nodeType="afterEffect">
                                  <p:stCondLst>
                                    <p:cond delay="0"/>
                                  </p:stCondLst>
                                  <p:iterate type="lt">
                                    <p:tmPct val="10000"/>
                                  </p:iterate>
                                  <p:childTnLst>
                                    <p:set>
                                      <p:cBhvr>
                                        <p:cTn id="27" dur="1" fill="hold">
                                          <p:stCondLst>
                                            <p:cond delay="0"/>
                                          </p:stCondLst>
                                        </p:cTn>
                                        <p:tgtEl>
                                          <p:spTgt spid="44035">
                                            <p:txEl>
                                              <p:pRg st="3" end="3"/>
                                            </p:txEl>
                                          </p:spTgt>
                                        </p:tgtEl>
                                        <p:attrNameLst>
                                          <p:attrName>style.visibility</p:attrName>
                                        </p:attrNameLst>
                                      </p:cBhvr>
                                      <p:to>
                                        <p:strVal val="visible"/>
                                      </p:to>
                                    </p:set>
                                    <p:anim calcmode="lin" valueType="num">
                                      <p:cBhvr>
                                        <p:cTn id="28" dur="5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44035">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44035">
                                            <p:txEl>
                                              <p:pRg st="3" end="3"/>
                                            </p:txEl>
                                          </p:spTgt>
                                        </p:tgtEl>
                                      </p:cBhvr>
                                    </p:animEffect>
                                  </p:childTnLst>
                                </p:cTn>
                              </p:par>
                            </p:childTnLst>
                          </p:cTn>
                        </p:par>
                        <p:par>
                          <p:cTn id="32" fill="hold">
                            <p:stCondLst>
                              <p:cond delay="4600"/>
                            </p:stCondLst>
                            <p:childTnLst>
                              <p:par>
                                <p:cTn id="33" presetID="49" presetClass="entr" presetSubtype="0" decel="100000" fill="hold" grpId="0" nodeType="afterEffect">
                                  <p:stCondLst>
                                    <p:cond delay="0"/>
                                  </p:stCondLst>
                                  <p:iterate type="lt">
                                    <p:tmPct val="10000"/>
                                  </p:iterate>
                                  <p:childTnLst>
                                    <p:set>
                                      <p:cBhvr>
                                        <p:cTn id="34" dur="1" fill="hold">
                                          <p:stCondLst>
                                            <p:cond delay="0"/>
                                          </p:stCondLst>
                                        </p:cTn>
                                        <p:tgtEl>
                                          <p:spTgt spid="44035">
                                            <p:txEl>
                                              <p:pRg st="4" end="4"/>
                                            </p:txEl>
                                          </p:spTgt>
                                        </p:tgtEl>
                                        <p:attrNameLst>
                                          <p:attrName>style.visibility</p:attrName>
                                        </p:attrNameLst>
                                      </p:cBhvr>
                                      <p:to>
                                        <p:strVal val="visible"/>
                                      </p:to>
                                    </p:set>
                                    <p:anim calcmode="lin" valueType="num">
                                      <p:cBhvr>
                                        <p:cTn id="35" dur="5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37" dur="500" fill="hold"/>
                                        <p:tgtEl>
                                          <p:spTgt spid="44035">
                                            <p:txEl>
                                              <p:pRg st="4" end="4"/>
                                            </p:txEl>
                                          </p:spTgt>
                                        </p:tgtEl>
                                        <p:attrNameLst>
                                          <p:attrName>style.rotation</p:attrName>
                                        </p:attrNameLst>
                                      </p:cBhvr>
                                      <p:tavLst>
                                        <p:tav tm="0">
                                          <p:val>
                                            <p:fltVal val="360"/>
                                          </p:val>
                                        </p:tav>
                                        <p:tav tm="100000">
                                          <p:val>
                                            <p:fltVal val="0"/>
                                          </p:val>
                                        </p:tav>
                                      </p:tavLst>
                                    </p:anim>
                                    <p:animEffect transition="in" filter="fade">
                                      <p:cBhvr>
                                        <p:cTn id="38" dur="500"/>
                                        <p:tgtEl>
                                          <p:spTgt spid="44035">
                                            <p:txEl>
                                              <p:pRg st="4" end="4"/>
                                            </p:txEl>
                                          </p:spTgt>
                                        </p:tgtEl>
                                      </p:cBhvr>
                                    </p:animEffect>
                                  </p:childTnLst>
                                </p:cTn>
                              </p:par>
                            </p:childTnLst>
                          </p:cTn>
                        </p:par>
                        <p:par>
                          <p:cTn id="39" fill="hold">
                            <p:stCondLst>
                              <p:cond delay="7750"/>
                            </p:stCondLst>
                            <p:childTnLst>
                              <p:par>
                                <p:cTn id="40" presetID="49" presetClass="entr" presetSubtype="0" decel="100000" fill="hold" grpId="0" nodeType="afterEffect">
                                  <p:stCondLst>
                                    <p:cond delay="0"/>
                                  </p:stCondLst>
                                  <p:iterate type="lt">
                                    <p:tmPct val="10000"/>
                                  </p:iterate>
                                  <p:childTnLst>
                                    <p:set>
                                      <p:cBhvr>
                                        <p:cTn id="41" dur="1" fill="hold">
                                          <p:stCondLst>
                                            <p:cond delay="0"/>
                                          </p:stCondLst>
                                        </p:cTn>
                                        <p:tgtEl>
                                          <p:spTgt spid="44035">
                                            <p:txEl>
                                              <p:pRg st="5" end="5"/>
                                            </p:txEl>
                                          </p:spTgt>
                                        </p:tgtEl>
                                        <p:attrNameLst>
                                          <p:attrName>style.visibility</p:attrName>
                                        </p:attrNameLst>
                                      </p:cBhvr>
                                      <p:to>
                                        <p:strVal val="visible"/>
                                      </p:to>
                                    </p:set>
                                    <p:anim calcmode="lin" valueType="num">
                                      <p:cBhvr>
                                        <p:cTn id="42" dur="5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4035">
                                            <p:txEl>
                                              <p:pRg st="5" end="5"/>
                                            </p:txEl>
                                          </p:spTgt>
                                        </p:tgtEl>
                                        <p:attrNameLst>
                                          <p:attrName>ppt_h</p:attrName>
                                        </p:attrNameLst>
                                      </p:cBhvr>
                                      <p:tavLst>
                                        <p:tav tm="0">
                                          <p:val>
                                            <p:fltVal val="0"/>
                                          </p:val>
                                        </p:tav>
                                        <p:tav tm="100000">
                                          <p:val>
                                            <p:strVal val="#ppt_h"/>
                                          </p:val>
                                        </p:tav>
                                      </p:tavLst>
                                    </p:anim>
                                    <p:anim calcmode="lin" valueType="num">
                                      <p:cBhvr>
                                        <p:cTn id="44" dur="500" fill="hold"/>
                                        <p:tgtEl>
                                          <p:spTgt spid="44035">
                                            <p:txEl>
                                              <p:pRg st="5" end="5"/>
                                            </p:txEl>
                                          </p:spTgt>
                                        </p:tgtEl>
                                        <p:attrNameLst>
                                          <p:attrName>style.rotation</p:attrName>
                                        </p:attrNameLst>
                                      </p:cBhvr>
                                      <p:tavLst>
                                        <p:tav tm="0">
                                          <p:val>
                                            <p:fltVal val="360"/>
                                          </p:val>
                                        </p:tav>
                                        <p:tav tm="100000">
                                          <p:val>
                                            <p:fltVal val="0"/>
                                          </p:val>
                                        </p:tav>
                                      </p:tavLst>
                                    </p:anim>
                                    <p:animEffect transition="in" filter="fade">
                                      <p:cBhvr>
                                        <p:cTn id="45" dur="500"/>
                                        <p:tgtEl>
                                          <p:spTgt spid="44035">
                                            <p:txEl>
                                              <p:pRg st="5" end="5"/>
                                            </p:txEl>
                                          </p:spTgt>
                                        </p:tgtEl>
                                      </p:cBhvr>
                                    </p:animEffect>
                                  </p:childTnLst>
                                </p:cTn>
                              </p:par>
                            </p:childTnLst>
                          </p:cTn>
                        </p:par>
                        <p:par>
                          <p:cTn id="46" fill="hold">
                            <p:stCondLst>
                              <p:cond delay="9600"/>
                            </p:stCondLst>
                            <p:childTnLst>
                              <p:par>
                                <p:cTn id="47" presetID="49" presetClass="entr" presetSubtype="0" decel="100000" fill="hold" grpId="0" nodeType="afterEffect">
                                  <p:stCondLst>
                                    <p:cond delay="0"/>
                                  </p:stCondLst>
                                  <p:iterate type="lt">
                                    <p:tmPct val="10000"/>
                                  </p:iterate>
                                  <p:childTnLst>
                                    <p:set>
                                      <p:cBhvr>
                                        <p:cTn id="48" dur="1" fill="hold">
                                          <p:stCondLst>
                                            <p:cond delay="0"/>
                                          </p:stCondLst>
                                        </p:cTn>
                                        <p:tgtEl>
                                          <p:spTgt spid="44035">
                                            <p:txEl>
                                              <p:pRg st="6" end="6"/>
                                            </p:txEl>
                                          </p:spTgt>
                                        </p:tgtEl>
                                        <p:attrNameLst>
                                          <p:attrName>style.visibility</p:attrName>
                                        </p:attrNameLst>
                                      </p:cBhvr>
                                      <p:to>
                                        <p:strVal val="visible"/>
                                      </p:to>
                                    </p:set>
                                    <p:anim calcmode="lin" valueType="num">
                                      <p:cBhvr>
                                        <p:cTn id="49" dur="500" fill="hold"/>
                                        <p:tgtEl>
                                          <p:spTgt spid="4403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4035">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44035">
                                            <p:txEl>
                                              <p:pRg st="6" end="6"/>
                                            </p:txEl>
                                          </p:spTgt>
                                        </p:tgtEl>
                                        <p:attrNameLst>
                                          <p:attrName>style.rotation</p:attrName>
                                        </p:attrNameLst>
                                      </p:cBhvr>
                                      <p:tavLst>
                                        <p:tav tm="0">
                                          <p:val>
                                            <p:fltVal val="360"/>
                                          </p:val>
                                        </p:tav>
                                        <p:tav tm="100000">
                                          <p:val>
                                            <p:fltVal val="0"/>
                                          </p:val>
                                        </p:tav>
                                      </p:tavLst>
                                    </p:anim>
                                    <p:animEffect transition="in" filter="fade">
                                      <p:cBhvr>
                                        <p:cTn id="52" dur="500"/>
                                        <p:tgtEl>
                                          <p:spTgt spid="44035">
                                            <p:txEl>
                                              <p:pRg st="6" end="6"/>
                                            </p:txEl>
                                          </p:spTgt>
                                        </p:tgtEl>
                                      </p:cBhvr>
                                    </p:animEffect>
                                  </p:childTnLst>
                                </p:cTn>
                              </p:par>
                            </p:childTnLst>
                          </p:cTn>
                        </p:par>
                        <p:par>
                          <p:cTn id="53" fill="hold">
                            <p:stCondLst>
                              <p:cond delay="12300"/>
                            </p:stCondLst>
                            <p:childTnLst>
                              <p:par>
                                <p:cTn id="54" presetID="49" presetClass="entr" presetSubtype="0" decel="100000" fill="hold" grpId="0" nodeType="afterEffect">
                                  <p:stCondLst>
                                    <p:cond delay="0"/>
                                  </p:stCondLst>
                                  <p:iterate type="lt">
                                    <p:tmPct val="10000"/>
                                  </p:iterate>
                                  <p:childTnLst>
                                    <p:set>
                                      <p:cBhvr>
                                        <p:cTn id="55" dur="1" fill="hold">
                                          <p:stCondLst>
                                            <p:cond delay="0"/>
                                          </p:stCondLst>
                                        </p:cTn>
                                        <p:tgtEl>
                                          <p:spTgt spid="44035">
                                            <p:txEl>
                                              <p:pRg st="7" end="7"/>
                                            </p:txEl>
                                          </p:spTgt>
                                        </p:tgtEl>
                                        <p:attrNameLst>
                                          <p:attrName>style.visibility</p:attrName>
                                        </p:attrNameLst>
                                      </p:cBhvr>
                                      <p:to>
                                        <p:strVal val="visible"/>
                                      </p:to>
                                    </p:set>
                                    <p:anim calcmode="lin" valueType="num">
                                      <p:cBhvr>
                                        <p:cTn id="56" dur="500" fill="hold"/>
                                        <p:tgtEl>
                                          <p:spTgt spid="4403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4035">
                                            <p:txEl>
                                              <p:pRg st="7" end="7"/>
                                            </p:txEl>
                                          </p:spTgt>
                                        </p:tgtEl>
                                        <p:attrNameLst>
                                          <p:attrName>ppt_h</p:attrName>
                                        </p:attrNameLst>
                                      </p:cBhvr>
                                      <p:tavLst>
                                        <p:tav tm="0">
                                          <p:val>
                                            <p:fltVal val="0"/>
                                          </p:val>
                                        </p:tav>
                                        <p:tav tm="100000">
                                          <p:val>
                                            <p:strVal val="#ppt_h"/>
                                          </p:val>
                                        </p:tav>
                                      </p:tavLst>
                                    </p:anim>
                                    <p:anim calcmode="lin" valueType="num">
                                      <p:cBhvr>
                                        <p:cTn id="58" dur="500" fill="hold"/>
                                        <p:tgtEl>
                                          <p:spTgt spid="44035">
                                            <p:txEl>
                                              <p:pRg st="7" end="7"/>
                                            </p:txEl>
                                          </p:spTgt>
                                        </p:tgtEl>
                                        <p:attrNameLst>
                                          <p:attrName>style.rotation</p:attrName>
                                        </p:attrNameLst>
                                      </p:cBhvr>
                                      <p:tavLst>
                                        <p:tav tm="0">
                                          <p:val>
                                            <p:fltVal val="360"/>
                                          </p:val>
                                        </p:tav>
                                        <p:tav tm="100000">
                                          <p:val>
                                            <p:fltVal val="0"/>
                                          </p:val>
                                        </p:tav>
                                      </p:tavLst>
                                    </p:anim>
                                    <p:animEffect transition="in" filter="fade">
                                      <p:cBhvr>
                                        <p:cTn id="59" dur="500"/>
                                        <p:tgtEl>
                                          <p:spTgt spid="44035">
                                            <p:txEl>
                                              <p:pRg st="7" end="7"/>
                                            </p:txEl>
                                          </p:spTgt>
                                        </p:tgtEl>
                                      </p:cBhvr>
                                    </p:animEffect>
                                  </p:childTnLst>
                                </p:cTn>
                              </p:par>
                            </p:childTnLst>
                          </p:cTn>
                        </p:par>
                        <p:par>
                          <p:cTn id="60" fill="hold">
                            <p:stCondLst>
                              <p:cond delay="15300"/>
                            </p:stCondLst>
                            <p:childTnLst>
                              <p:par>
                                <p:cTn id="61" presetID="49" presetClass="entr" presetSubtype="0" decel="100000" fill="hold" grpId="0" nodeType="afterEffect">
                                  <p:stCondLst>
                                    <p:cond delay="0"/>
                                  </p:stCondLst>
                                  <p:iterate type="lt">
                                    <p:tmPct val="10000"/>
                                  </p:iterate>
                                  <p:childTnLst>
                                    <p:set>
                                      <p:cBhvr>
                                        <p:cTn id="62" dur="1" fill="hold">
                                          <p:stCondLst>
                                            <p:cond delay="0"/>
                                          </p:stCondLst>
                                        </p:cTn>
                                        <p:tgtEl>
                                          <p:spTgt spid="44035">
                                            <p:txEl>
                                              <p:pRg st="8" end="8"/>
                                            </p:txEl>
                                          </p:spTgt>
                                        </p:tgtEl>
                                        <p:attrNameLst>
                                          <p:attrName>style.visibility</p:attrName>
                                        </p:attrNameLst>
                                      </p:cBhvr>
                                      <p:to>
                                        <p:strVal val="visible"/>
                                      </p:to>
                                    </p:set>
                                    <p:anim calcmode="lin" valueType="num">
                                      <p:cBhvr>
                                        <p:cTn id="63" dur="500" fill="hold"/>
                                        <p:tgtEl>
                                          <p:spTgt spid="4403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4035">
                                            <p:txEl>
                                              <p:pRg st="8" end="8"/>
                                            </p:txEl>
                                          </p:spTgt>
                                        </p:tgtEl>
                                        <p:attrNameLst>
                                          <p:attrName>ppt_h</p:attrName>
                                        </p:attrNameLst>
                                      </p:cBhvr>
                                      <p:tavLst>
                                        <p:tav tm="0">
                                          <p:val>
                                            <p:fltVal val="0"/>
                                          </p:val>
                                        </p:tav>
                                        <p:tav tm="100000">
                                          <p:val>
                                            <p:strVal val="#ppt_h"/>
                                          </p:val>
                                        </p:tav>
                                      </p:tavLst>
                                    </p:anim>
                                    <p:anim calcmode="lin" valueType="num">
                                      <p:cBhvr>
                                        <p:cTn id="65" dur="500" fill="hold"/>
                                        <p:tgtEl>
                                          <p:spTgt spid="44035">
                                            <p:txEl>
                                              <p:pRg st="8" end="8"/>
                                            </p:txEl>
                                          </p:spTgt>
                                        </p:tgtEl>
                                        <p:attrNameLst>
                                          <p:attrName>style.rotation</p:attrName>
                                        </p:attrNameLst>
                                      </p:cBhvr>
                                      <p:tavLst>
                                        <p:tav tm="0">
                                          <p:val>
                                            <p:fltVal val="360"/>
                                          </p:val>
                                        </p:tav>
                                        <p:tav tm="100000">
                                          <p:val>
                                            <p:fltVal val="0"/>
                                          </p:val>
                                        </p:tav>
                                      </p:tavLst>
                                    </p:anim>
                                    <p:animEffect transition="in" filter="fade">
                                      <p:cBhvr>
                                        <p:cTn id="66" dur="500"/>
                                        <p:tgtEl>
                                          <p:spTgt spid="44035">
                                            <p:txEl>
                                              <p:pRg st="8" end="8"/>
                                            </p:txEl>
                                          </p:spTgt>
                                        </p:tgtEl>
                                      </p:cBhvr>
                                    </p:animEffect>
                                  </p:childTnLst>
                                </p:cTn>
                              </p:par>
                              <p:par>
                                <p:cTn id="67" presetID="49" presetClass="entr" presetSubtype="0" decel="100000" fill="hold" grpId="0" nodeType="withEffect">
                                  <p:stCondLst>
                                    <p:cond delay="0"/>
                                  </p:stCondLst>
                                  <p:iterate type="lt">
                                    <p:tmPct val="10000"/>
                                  </p:iterate>
                                  <p:childTnLst>
                                    <p:set>
                                      <p:cBhvr>
                                        <p:cTn id="68" dur="1" fill="hold">
                                          <p:stCondLst>
                                            <p:cond delay="0"/>
                                          </p:stCondLst>
                                        </p:cTn>
                                        <p:tgtEl>
                                          <p:spTgt spid="44035">
                                            <p:txEl>
                                              <p:pRg st="9" end="9"/>
                                            </p:txEl>
                                          </p:spTgt>
                                        </p:tgtEl>
                                        <p:attrNameLst>
                                          <p:attrName>style.visibility</p:attrName>
                                        </p:attrNameLst>
                                      </p:cBhvr>
                                      <p:to>
                                        <p:strVal val="visible"/>
                                      </p:to>
                                    </p:set>
                                    <p:anim calcmode="lin" valueType="num">
                                      <p:cBhvr>
                                        <p:cTn id="69" dur="500" fill="hold"/>
                                        <p:tgtEl>
                                          <p:spTgt spid="44035">
                                            <p:txEl>
                                              <p:pRg st="9" end="9"/>
                                            </p:txEl>
                                          </p:spTgt>
                                        </p:tgtEl>
                                        <p:attrNameLst>
                                          <p:attrName>ppt_w</p:attrName>
                                        </p:attrNameLst>
                                      </p:cBhvr>
                                      <p:tavLst>
                                        <p:tav tm="0">
                                          <p:val>
                                            <p:fltVal val="0"/>
                                          </p:val>
                                        </p:tav>
                                        <p:tav tm="100000">
                                          <p:val>
                                            <p:strVal val="#ppt_w"/>
                                          </p:val>
                                        </p:tav>
                                      </p:tavLst>
                                    </p:anim>
                                    <p:anim calcmode="lin" valueType="num">
                                      <p:cBhvr>
                                        <p:cTn id="70" dur="500" fill="hold"/>
                                        <p:tgtEl>
                                          <p:spTgt spid="44035">
                                            <p:txEl>
                                              <p:pRg st="9" end="9"/>
                                            </p:txEl>
                                          </p:spTgt>
                                        </p:tgtEl>
                                        <p:attrNameLst>
                                          <p:attrName>ppt_h</p:attrName>
                                        </p:attrNameLst>
                                      </p:cBhvr>
                                      <p:tavLst>
                                        <p:tav tm="0">
                                          <p:val>
                                            <p:fltVal val="0"/>
                                          </p:val>
                                        </p:tav>
                                        <p:tav tm="100000">
                                          <p:val>
                                            <p:strVal val="#ppt_h"/>
                                          </p:val>
                                        </p:tav>
                                      </p:tavLst>
                                    </p:anim>
                                    <p:anim calcmode="lin" valueType="num">
                                      <p:cBhvr>
                                        <p:cTn id="71" dur="500" fill="hold"/>
                                        <p:tgtEl>
                                          <p:spTgt spid="44035">
                                            <p:txEl>
                                              <p:pRg st="9" end="9"/>
                                            </p:txEl>
                                          </p:spTgt>
                                        </p:tgtEl>
                                        <p:attrNameLst>
                                          <p:attrName>style.rotation</p:attrName>
                                        </p:attrNameLst>
                                      </p:cBhvr>
                                      <p:tavLst>
                                        <p:tav tm="0">
                                          <p:val>
                                            <p:fltVal val="360"/>
                                          </p:val>
                                        </p:tav>
                                        <p:tav tm="100000">
                                          <p:val>
                                            <p:fltVal val="0"/>
                                          </p:val>
                                        </p:tav>
                                      </p:tavLst>
                                    </p:anim>
                                    <p:animEffect transition="in" filter="fade">
                                      <p:cBhvr>
                                        <p:cTn id="72" dur="500"/>
                                        <p:tgtEl>
                                          <p:spTgt spid="44035">
                                            <p:txEl>
                                              <p:pRg st="9" end="9"/>
                                            </p:txEl>
                                          </p:spTgt>
                                        </p:tgtEl>
                                      </p:cBhvr>
                                    </p:animEffect>
                                  </p:childTnLst>
                                </p:cTn>
                              </p:par>
                            </p:childTnLst>
                          </p:cTn>
                        </p:par>
                        <p:par>
                          <p:cTn id="73" fill="hold">
                            <p:stCondLst>
                              <p:cond delay="17450"/>
                            </p:stCondLst>
                            <p:childTnLst>
                              <p:par>
                                <p:cTn id="74" presetID="49" presetClass="entr" presetSubtype="0" decel="100000" fill="hold" grpId="0" nodeType="afterEffect">
                                  <p:stCondLst>
                                    <p:cond delay="0"/>
                                  </p:stCondLst>
                                  <p:iterate type="lt">
                                    <p:tmPct val="10000"/>
                                  </p:iterate>
                                  <p:childTnLst>
                                    <p:set>
                                      <p:cBhvr>
                                        <p:cTn id="75" dur="1" fill="hold">
                                          <p:stCondLst>
                                            <p:cond delay="0"/>
                                          </p:stCondLst>
                                        </p:cTn>
                                        <p:tgtEl>
                                          <p:spTgt spid="44035">
                                            <p:txEl>
                                              <p:pRg st="10" end="10"/>
                                            </p:txEl>
                                          </p:spTgt>
                                        </p:tgtEl>
                                        <p:attrNameLst>
                                          <p:attrName>style.visibility</p:attrName>
                                        </p:attrNameLst>
                                      </p:cBhvr>
                                      <p:to>
                                        <p:strVal val="visible"/>
                                      </p:to>
                                    </p:set>
                                    <p:anim calcmode="lin" valueType="num">
                                      <p:cBhvr>
                                        <p:cTn id="76" dur="500" fill="hold"/>
                                        <p:tgtEl>
                                          <p:spTgt spid="44035">
                                            <p:txEl>
                                              <p:pRg st="10" end="10"/>
                                            </p:txEl>
                                          </p:spTgt>
                                        </p:tgtEl>
                                        <p:attrNameLst>
                                          <p:attrName>ppt_w</p:attrName>
                                        </p:attrNameLst>
                                      </p:cBhvr>
                                      <p:tavLst>
                                        <p:tav tm="0">
                                          <p:val>
                                            <p:fltVal val="0"/>
                                          </p:val>
                                        </p:tav>
                                        <p:tav tm="100000">
                                          <p:val>
                                            <p:strVal val="#ppt_w"/>
                                          </p:val>
                                        </p:tav>
                                      </p:tavLst>
                                    </p:anim>
                                    <p:anim calcmode="lin" valueType="num">
                                      <p:cBhvr>
                                        <p:cTn id="77" dur="500" fill="hold"/>
                                        <p:tgtEl>
                                          <p:spTgt spid="44035">
                                            <p:txEl>
                                              <p:pRg st="10" end="10"/>
                                            </p:txEl>
                                          </p:spTgt>
                                        </p:tgtEl>
                                        <p:attrNameLst>
                                          <p:attrName>ppt_h</p:attrName>
                                        </p:attrNameLst>
                                      </p:cBhvr>
                                      <p:tavLst>
                                        <p:tav tm="0">
                                          <p:val>
                                            <p:fltVal val="0"/>
                                          </p:val>
                                        </p:tav>
                                        <p:tav tm="100000">
                                          <p:val>
                                            <p:strVal val="#ppt_h"/>
                                          </p:val>
                                        </p:tav>
                                      </p:tavLst>
                                    </p:anim>
                                    <p:anim calcmode="lin" valueType="num">
                                      <p:cBhvr>
                                        <p:cTn id="78" dur="500" fill="hold"/>
                                        <p:tgtEl>
                                          <p:spTgt spid="44035">
                                            <p:txEl>
                                              <p:pRg st="10" end="10"/>
                                            </p:txEl>
                                          </p:spTgt>
                                        </p:tgtEl>
                                        <p:attrNameLst>
                                          <p:attrName>style.rotation</p:attrName>
                                        </p:attrNameLst>
                                      </p:cBhvr>
                                      <p:tavLst>
                                        <p:tav tm="0">
                                          <p:val>
                                            <p:fltVal val="360"/>
                                          </p:val>
                                        </p:tav>
                                        <p:tav tm="100000">
                                          <p:val>
                                            <p:fltVal val="0"/>
                                          </p:val>
                                        </p:tav>
                                      </p:tavLst>
                                    </p:anim>
                                    <p:animEffect transition="in" filter="fade">
                                      <p:cBhvr>
                                        <p:cTn id="79" dur="500"/>
                                        <p:tgtEl>
                                          <p:spTgt spid="44035">
                                            <p:txEl>
                                              <p:pRg st="10" end="10"/>
                                            </p:txEl>
                                          </p:spTgt>
                                        </p:tgtEl>
                                      </p:cBhvr>
                                    </p:animEffect>
                                  </p:childTnLst>
                                </p:cTn>
                              </p:par>
                              <p:par>
                                <p:cTn id="80" presetID="49" presetClass="entr" presetSubtype="0" decel="100000" fill="hold" grpId="0" nodeType="withEffect">
                                  <p:stCondLst>
                                    <p:cond delay="0"/>
                                  </p:stCondLst>
                                  <p:iterate type="lt">
                                    <p:tmPct val="10000"/>
                                  </p:iterate>
                                  <p:childTnLst>
                                    <p:set>
                                      <p:cBhvr>
                                        <p:cTn id="81" dur="1" fill="hold">
                                          <p:stCondLst>
                                            <p:cond delay="0"/>
                                          </p:stCondLst>
                                        </p:cTn>
                                        <p:tgtEl>
                                          <p:spTgt spid="44035">
                                            <p:txEl>
                                              <p:pRg st="11" end="11"/>
                                            </p:txEl>
                                          </p:spTgt>
                                        </p:tgtEl>
                                        <p:attrNameLst>
                                          <p:attrName>style.visibility</p:attrName>
                                        </p:attrNameLst>
                                      </p:cBhvr>
                                      <p:to>
                                        <p:strVal val="visible"/>
                                      </p:to>
                                    </p:set>
                                    <p:anim calcmode="lin" valueType="num">
                                      <p:cBhvr>
                                        <p:cTn id="82" dur="500" fill="hold"/>
                                        <p:tgtEl>
                                          <p:spTgt spid="44035">
                                            <p:txEl>
                                              <p:pRg st="11" end="11"/>
                                            </p:txEl>
                                          </p:spTgt>
                                        </p:tgtEl>
                                        <p:attrNameLst>
                                          <p:attrName>ppt_w</p:attrName>
                                        </p:attrNameLst>
                                      </p:cBhvr>
                                      <p:tavLst>
                                        <p:tav tm="0">
                                          <p:val>
                                            <p:fltVal val="0"/>
                                          </p:val>
                                        </p:tav>
                                        <p:tav tm="100000">
                                          <p:val>
                                            <p:strVal val="#ppt_w"/>
                                          </p:val>
                                        </p:tav>
                                      </p:tavLst>
                                    </p:anim>
                                    <p:anim calcmode="lin" valueType="num">
                                      <p:cBhvr>
                                        <p:cTn id="83" dur="500" fill="hold"/>
                                        <p:tgtEl>
                                          <p:spTgt spid="44035">
                                            <p:txEl>
                                              <p:pRg st="11" end="11"/>
                                            </p:txEl>
                                          </p:spTgt>
                                        </p:tgtEl>
                                        <p:attrNameLst>
                                          <p:attrName>ppt_h</p:attrName>
                                        </p:attrNameLst>
                                      </p:cBhvr>
                                      <p:tavLst>
                                        <p:tav tm="0">
                                          <p:val>
                                            <p:fltVal val="0"/>
                                          </p:val>
                                        </p:tav>
                                        <p:tav tm="100000">
                                          <p:val>
                                            <p:strVal val="#ppt_h"/>
                                          </p:val>
                                        </p:tav>
                                      </p:tavLst>
                                    </p:anim>
                                    <p:anim calcmode="lin" valueType="num">
                                      <p:cBhvr>
                                        <p:cTn id="84" dur="500" fill="hold"/>
                                        <p:tgtEl>
                                          <p:spTgt spid="44035">
                                            <p:txEl>
                                              <p:pRg st="11" end="11"/>
                                            </p:txEl>
                                          </p:spTgt>
                                        </p:tgtEl>
                                        <p:attrNameLst>
                                          <p:attrName>style.rotation</p:attrName>
                                        </p:attrNameLst>
                                      </p:cBhvr>
                                      <p:tavLst>
                                        <p:tav tm="0">
                                          <p:val>
                                            <p:fltVal val="360"/>
                                          </p:val>
                                        </p:tav>
                                        <p:tav tm="100000">
                                          <p:val>
                                            <p:fltVal val="0"/>
                                          </p:val>
                                        </p:tav>
                                      </p:tavLst>
                                    </p:anim>
                                    <p:animEffect transition="in" filter="fade">
                                      <p:cBhvr>
                                        <p:cTn id="85" dur="500"/>
                                        <p:tgtEl>
                                          <p:spTgt spid="44035">
                                            <p:txEl>
                                              <p:pRg st="11" end="11"/>
                                            </p:txEl>
                                          </p:spTgt>
                                        </p:tgtEl>
                                      </p:cBhvr>
                                    </p:animEffect>
                                  </p:childTnLst>
                                </p:cTn>
                              </p:par>
                              <p:par>
                                <p:cTn id="86" presetID="49" presetClass="entr" presetSubtype="0" decel="100000" fill="hold" grpId="0" nodeType="withEffect">
                                  <p:stCondLst>
                                    <p:cond delay="0"/>
                                  </p:stCondLst>
                                  <p:iterate type="lt">
                                    <p:tmPct val="10000"/>
                                  </p:iterate>
                                  <p:childTnLst>
                                    <p:set>
                                      <p:cBhvr>
                                        <p:cTn id="87" dur="1" fill="hold">
                                          <p:stCondLst>
                                            <p:cond delay="0"/>
                                          </p:stCondLst>
                                        </p:cTn>
                                        <p:tgtEl>
                                          <p:spTgt spid="44035">
                                            <p:txEl>
                                              <p:pRg st="12" end="12"/>
                                            </p:txEl>
                                          </p:spTgt>
                                        </p:tgtEl>
                                        <p:attrNameLst>
                                          <p:attrName>style.visibility</p:attrName>
                                        </p:attrNameLst>
                                      </p:cBhvr>
                                      <p:to>
                                        <p:strVal val="visible"/>
                                      </p:to>
                                    </p:set>
                                    <p:anim calcmode="lin" valueType="num">
                                      <p:cBhvr>
                                        <p:cTn id="88" dur="500" fill="hold"/>
                                        <p:tgtEl>
                                          <p:spTgt spid="44035">
                                            <p:txEl>
                                              <p:pRg st="12" end="12"/>
                                            </p:txEl>
                                          </p:spTgt>
                                        </p:tgtEl>
                                        <p:attrNameLst>
                                          <p:attrName>ppt_w</p:attrName>
                                        </p:attrNameLst>
                                      </p:cBhvr>
                                      <p:tavLst>
                                        <p:tav tm="0">
                                          <p:val>
                                            <p:fltVal val="0"/>
                                          </p:val>
                                        </p:tav>
                                        <p:tav tm="100000">
                                          <p:val>
                                            <p:strVal val="#ppt_w"/>
                                          </p:val>
                                        </p:tav>
                                      </p:tavLst>
                                    </p:anim>
                                    <p:anim calcmode="lin" valueType="num">
                                      <p:cBhvr>
                                        <p:cTn id="89" dur="500" fill="hold"/>
                                        <p:tgtEl>
                                          <p:spTgt spid="44035">
                                            <p:txEl>
                                              <p:pRg st="12" end="12"/>
                                            </p:txEl>
                                          </p:spTgt>
                                        </p:tgtEl>
                                        <p:attrNameLst>
                                          <p:attrName>ppt_h</p:attrName>
                                        </p:attrNameLst>
                                      </p:cBhvr>
                                      <p:tavLst>
                                        <p:tav tm="0">
                                          <p:val>
                                            <p:fltVal val="0"/>
                                          </p:val>
                                        </p:tav>
                                        <p:tav tm="100000">
                                          <p:val>
                                            <p:strVal val="#ppt_h"/>
                                          </p:val>
                                        </p:tav>
                                      </p:tavLst>
                                    </p:anim>
                                    <p:anim calcmode="lin" valueType="num">
                                      <p:cBhvr>
                                        <p:cTn id="90" dur="500" fill="hold"/>
                                        <p:tgtEl>
                                          <p:spTgt spid="44035">
                                            <p:txEl>
                                              <p:pRg st="12" end="12"/>
                                            </p:txEl>
                                          </p:spTgt>
                                        </p:tgtEl>
                                        <p:attrNameLst>
                                          <p:attrName>style.rotation</p:attrName>
                                        </p:attrNameLst>
                                      </p:cBhvr>
                                      <p:tavLst>
                                        <p:tav tm="0">
                                          <p:val>
                                            <p:fltVal val="360"/>
                                          </p:val>
                                        </p:tav>
                                        <p:tav tm="100000">
                                          <p:val>
                                            <p:fltVal val="0"/>
                                          </p:val>
                                        </p:tav>
                                      </p:tavLst>
                                    </p:anim>
                                    <p:animEffect transition="in" filter="fade">
                                      <p:cBhvr>
                                        <p:cTn id="91" dur="500"/>
                                        <p:tgtEl>
                                          <p:spTgt spid="440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sv-SE" sz="3600">
                <a:solidFill>
                  <a:schemeClr val="accent1"/>
                </a:solidFill>
              </a:rPr>
              <a:t/>
            </a:r>
            <a:br>
              <a:rPr lang="sv-SE" sz="3600">
                <a:solidFill>
                  <a:schemeClr val="accent1"/>
                </a:solidFill>
              </a:rPr>
            </a:br>
            <a:r>
              <a:rPr lang="sv-SE" sz="3600">
                <a:solidFill>
                  <a:schemeClr val="accent1"/>
                </a:solidFill>
              </a:rPr>
              <a:t>An ancient process with </a:t>
            </a:r>
            <a:br>
              <a:rPr lang="sv-SE" sz="3600">
                <a:solidFill>
                  <a:schemeClr val="accent1"/>
                </a:solidFill>
              </a:rPr>
            </a:br>
            <a:r>
              <a:rPr lang="sv-SE" sz="3600">
                <a:solidFill>
                  <a:schemeClr val="accent1"/>
                </a:solidFill>
              </a:rPr>
              <a:t>strong cultural foundation</a:t>
            </a:r>
            <a:r>
              <a:rPr lang="sv-SE" sz="3200">
                <a:solidFill>
                  <a:schemeClr val="accent1"/>
                </a:solidFill>
              </a:rPr>
              <a:t> </a:t>
            </a:r>
            <a:br>
              <a:rPr lang="sv-SE" sz="3200">
                <a:solidFill>
                  <a:schemeClr val="accent1"/>
                </a:solidFill>
              </a:rPr>
            </a:br>
            <a:endParaRPr lang="en-US" sz="3200">
              <a:solidFill>
                <a:schemeClr val="accent1"/>
              </a:solidFill>
            </a:endParaRPr>
          </a:p>
        </p:txBody>
      </p:sp>
      <p:sp>
        <p:nvSpPr>
          <p:cNvPr id="6147" name="Rectangle 3"/>
          <p:cNvSpPr>
            <a:spLocks noGrp="1" noChangeArrowheads="1"/>
          </p:cNvSpPr>
          <p:nvPr>
            <p:ph type="body" idx="1"/>
          </p:nvPr>
        </p:nvSpPr>
        <p:spPr/>
        <p:txBody>
          <a:bodyPr/>
          <a:lstStyle/>
          <a:p>
            <a:pPr algn="ctr">
              <a:lnSpc>
                <a:spcPct val="90000"/>
              </a:lnSpc>
              <a:buFont typeface="Wingdings" pitchFamily="2" charset="2"/>
              <a:buNone/>
            </a:pPr>
            <a:endParaRPr lang="sv-SE" sz="2400"/>
          </a:p>
          <a:p>
            <a:pPr algn="ctr">
              <a:lnSpc>
                <a:spcPct val="90000"/>
              </a:lnSpc>
              <a:buFont typeface="Wingdings" pitchFamily="2" charset="2"/>
              <a:buNone/>
            </a:pPr>
            <a:endParaRPr lang="sv-SE" sz="2400">
              <a:solidFill>
                <a:schemeClr val="accent1"/>
              </a:solidFill>
            </a:endParaRPr>
          </a:p>
          <a:p>
            <a:pPr algn="ctr">
              <a:lnSpc>
                <a:spcPct val="90000"/>
              </a:lnSpc>
              <a:buFont typeface="Wingdings" pitchFamily="2" charset="2"/>
              <a:buNone/>
            </a:pPr>
            <a:r>
              <a:rPr lang="sv-SE" sz="2400" b="1">
                <a:solidFill>
                  <a:schemeClr val="accent1"/>
                </a:solidFill>
              </a:rPr>
              <a:t>Use of </a:t>
            </a:r>
          </a:p>
          <a:p>
            <a:pPr algn="ctr">
              <a:lnSpc>
                <a:spcPct val="90000"/>
              </a:lnSpc>
              <a:buFont typeface="Wingdings" pitchFamily="2" charset="2"/>
              <a:buNone/>
            </a:pPr>
            <a:r>
              <a:rPr lang="sv-SE" sz="2400" b="1">
                <a:solidFill>
                  <a:schemeClr val="accent1"/>
                </a:solidFill>
              </a:rPr>
              <a:t>Fermented milk and butter</a:t>
            </a:r>
          </a:p>
          <a:p>
            <a:pPr algn="ctr">
              <a:lnSpc>
                <a:spcPct val="90000"/>
              </a:lnSpc>
              <a:buFont typeface="Wingdings" pitchFamily="2" charset="2"/>
              <a:buNone/>
            </a:pPr>
            <a:r>
              <a:rPr lang="sv-SE" sz="2400" b="1">
                <a:solidFill>
                  <a:schemeClr val="accent1"/>
                </a:solidFill>
              </a:rPr>
              <a:t>Fermented fruits and wine </a:t>
            </a:r>
          </a:p>
          <a:p>
            <a:pPr algn="ctr">
              <a:lnSpc>
                <a:spcPct val="90000"/>
              </a:lnSpc>
              <a:buFont typeface="Wingdings" pitchFamily="2" charset="2"/>
              <a:buNone/>
            </a:pPr>
            <a:r>
              <a:rPr lang="sv-SE" sz="2400" b="1">
                <a:solidFill>
                  <a:schemeClr val="accent1"/>
                </a:solidFill>
              </a:rPr>
              <a:t>Fermented cereals and beer</a:t>
            </a:r>
          </a:p>
          <a:p>
            <a:pPr algn="ctr">
              <a:lnSpc>
                <a:spcPct val="90000"/>
              </a:lnSpc>
              <a:buFont typeface="Wingdings" pitchFamily="2" charset="2"/>
              <a:buNone/>
            </a:pPr>
            <a:r>
              <a:rPr lang="sv-SE" sz="2400" b="1">
                <a:solidFill>
                  <a:schemeClr val="accent1"/>
                </a:solidFill>
              </a:rPr>
              <a:t>For good health and well-being</a:t>
            </a:r>
          </a:p>
          <a:p>
            <a:pPr algn="ctr">
              <a:lnSpc>
                <a:spcPct val="90000"/>
              </a:lnSpc>
              <a:buFont typeface="Wingdings" pitchFamily="2" charset="2"/>
              <a:buNone/>
            </a:pPr>
            <a:r>
              <a:rPr lang="sv-SE" sz="2400" b="1">
                <a:solidFill>
                  <a:schemeClr val="accent1"/>
                </a:solidFill>
              </a:rPr>
              <a:t> is mentioned in a number of ancient scripts </a:t>
            </a:r>
          </a:p>
          <a:p>
            <a:pPr algn="ctr">
              <a:lnSpc>
                <a:spcPct val="90000"/>
              </a:lnSpc>
              <a:buFont typeface="Wingdings" pitchFamily="2" charset="2"/>
              <a:buNone/>
            </a:pPr>
            <a:r>
              <a:rPr lang="sv-SE" sz="2400" b="1">
                <a:solidFill>
                  <a:schemeClr val="accent1"/>
                </a:solidFill>
              </a:rPr>
              <a:t>of different religions and folk tales </a:t>
            </a:r>
          </a:p>
          <a:p>
            <a:pPr algn="ctr">
              <a:lnSpc>
                <a:spcPct val="90000"/>
              </a:lnSpc>
              <a:buFont typeface="Wingdings" pitchFamily="2" charset="2"/>
              <a:buNone/>
            </a:pPr>
            <a:r>
              <a:rPr lang="sv-SE" sz="2400" b="1">
                <a:solidFill>
                  <a:schemeClr val="accent1"/>
                </a:solidFill>
              </a:rPr>
              <a:t>from far and near.</a:t>
            </a:r>
          </a:p>
          <a:p>
            <a:pPr>
              <a:lnSpc>
                <a:spcPct val="90000"/>
              </a:lnSpc>
            </a:pPr>
            <a:endParaRPr lang="sv-SE" sz="2400" b="1">
              <a:solidFill>
                <a:schemeClr val="accent1"/>
              </a:solidFill>
            </a:endParaRPr>
          </a:p>
          <a:p>
            <a:pPr>
              <a:lnSpc>
                <a:spcPct val="90000"/>
              </a:lnSpc>
            </a:pPr>
            <a:endParaRPr lang="en-US"/>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animEffect transition="in" filter="fade">
                                      <p:cBhvr>
                                        <p:cTn id="7" dur="2000"/>
                                        <p:tgtEl>
                                          <p:spTgt spid="6147">
                                            <p:txEl>
                                              <p:pRg st="2" end="2"/>
                                            </p:txEl>
                                          </p:spTgt>
                                        </p:tgtEl>
                                      </p:cBhvr>
                                    </p:animEffect>
                                    <p:anim calcmode="lin" valueType="num">
                                      <p:cBhvr>
                                        <p:cTn id="8" dur="2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6147">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147">
                                            <p:txEl>
                                              <p:pRg st="3" end="3"/>
                                            </p:txEl>
                                          </p:spTgt>
                                        </p:tgtEl>
                                        <p:attrNameLst>
                                          <p:attrName>style.visibility</p:attrName>
                                        </p:attrNameLst>
                                      </p:cBhvr>
                                      <p:to>
                                        <p:strVal val="visible"/>
                                      </p:to>
                                    </p:set>
                                    <p:animEffect transition="in" filter="fade">
                                      <p:cBhvr>
                                        <p:cTn id="12" dur="2000"/>
                                        <p:tgtEl>
                                          <p:spTgt spid="6147">
                                            <p:txEl>
                                              <p:pRg st="3" end="3"/>
                                            </p:txEl>
                                          </p:spTgt>
                                        </p:tgtEl>
                                      </p:cBhvr>
                                    </p:animEffect>
                                    <p:anim calcmode="lin" valueType="num">
                                      <p:cBhvr>
                                        <p:cTn id="13" dur="2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14" dur="2000" fill="hold"/>
                                        <p:tgtEl>
                                          <p:spTgt spid="6147">
                                            <p:txEl>
                                              <p:pRg st="3" end="3"/>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animEffect transition="in" filter="fade">
                                      <p:cBhvr>
                                        <p:cTn id="17" dur="2000"/>
                                        <p:tgtEl>
                                          <p:spTgt spid="6147">
                                            <p:txEl>
                                              <p:pRg st="4" end="4"/>
                                            </p:txEl>
                                          </p:spTgt>
                                        </p:tgtEl>
                                      </p:cBhvr>
                                    </p:animEffect>
                                    <p:anim calcmode="lin" valueType="num">
                                      <p:cBhvr>
                                        <p:cTn id="18" dur="2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19" dur="2000" fill="hold"/>
                                        <p:tgtEl>
                                          <p:spTgt spid="6147">
                                            <p:txEl>
                                              <p:pRg st="4" end="4"/>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147">
                                            <p:txEl>
                                              <p:pRg st="5" end="5"/>
                                            </p:txEl>
                                          </p:spTgt>
                                        </p:tgtEl>
                                        <p:attrNameLst>
                                          <p:attrName>style.visibility</p:attrName>
                                        </p:attrNameLst>
                                      </p:cBhvr>
                                      <p:to>
                                        <p:strVal val="visible"/>
                                      </p:to>
                                    </p:set>
                                    <p:animEffect transition="in" filter="fade">
                                      <p:cBhvr>
                                        <p:cTn id="22" dur="2000"/>
                                        <p:tgtEl>
                                          <p:spTgt spid="6147">
                                            <p:txEl>
                                              <p:pRg st="5" end="5"/>
                                            </p:txEl>
                                          </p:spTgt>
                                        </p:tgtEl>
                                      </p:cBhvr>
                                    </p:animEffect>
                                    <p:anim calcmode="lin" valueType="num">
                                      <p:cBhvr>
                                        <p:cTn id="23" dur="2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24" dur="2000" fill="hold"/>
                                        <p:tgtEl>
                                          <p:spTgt spid="6147">
                                            <p:txEl>
                                              <p:pRg st="5" end="5"/>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animEffect transition="in" filter="fade">
                                      <p:cBhvr>
                                        <p:cTn id="27" dur="2000"/>
                                        <p:tgtEl>
                                          <p:spTgt spid="6147">
                                            <p:txEl>
                                              <p:pRg st="6" end="6"/>
                                            </p:txEl>
                                          </p:spTgt>
                                        </p:tgtEl>
                                      </p:cBhvr>
                                    </p:animEffect>
                                    <p:anim calcmode="lin" valueType="num">
                                      <p:cBhvr>
                                        <p:cTn id="28" dur="2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29" dur="2000" fill="hold"/>
                                        <p:tgtEl>
                                          <p:spTgt spid="6147">
                                            <p:txEl>
                                              <p:pRg st="6" end="6"/>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fade">
                                      <p:cBhvr>
                                        <p:cTn id="32" dur="2000"/>
                                        <p:tgtEl>
                                          <p:spTgt spid="6147">
                                            <p:txEl>
                                              <p:pRg st="7" end="7"/>
                                            </p:txEl>
                                          </p:spTgt>
                                        </p:tgtEl>
                                      </p:cBhvr>
                                    </p:animEffect>
                                    <p:anim calcmode="lin" valueType="num">
                                      <p:cBhvr>
                                        <p:cTn id="33" dur="2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34" dur="2000" fill="hold"/>
                                        <p:tgtEl>
                                          <p:spTgt spid="6147">
                                            <p:txEl>
                                              <p:pRg st="7" end="7"/>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fade">
                                      <p:cBhvr>
                                        <p:cTn id="37" dur="2000"/>
                                        <p:tgtEl>
                                          <p:spTgt spid="6147">
                                            <p:txEl>
                                              <p:pRg st="8" end="8"/>
                                            </p:txEl>
                                          </p:spTgt>
                                        </p:tgtEl>
                                      </p:cBhvr>
                                    </p:animEffect>
                                    <p:anim calcmode="lin" valueType="num">
                                      <p:cBhvr>
                                        <p:cTn id="38" dur="2000" fill="hold"/>
                                        <p:tgtEl>
                                          <p:spTgt spid="6147">
                                            <p:txEl>
                                              <p:pRg st="8" end="8"/>
                                            </p:txEl>
                                          </p:spTgt>
                                        </p:tgtEl>
                                        <p:attrNameLst>
                                          <p:attrName>ppt_x</p:attrName>
                                        </p:attrNameLst>
                                      </p:cBhvr>
                                      <p:tavLst>
                                        <p:tav tm="0">
                                          <p:val>
                                            <p:strVal val="#ppt_x"/>
                                          </p:val>
                                        </p:tav>
                                        <p:tav tm="100000">
                                          <p:val>
                                            <p:strVal val="#ppt_x"/>
                                          </p:val>
                                        </p:tav>
                                      </p:tavLst>
                                    </p:anim>
                                    <p:anim calcmode="lin" valueType="num">
                                      <p:cBhvr>
                                        <p:cTn id="39" dur="2000" fill="hold"/>
                                        <p:tgtEl>
                                          <p:spTgt spid="6147">
                                            <p:txEl>
                                              <p:pRg st="8" end="8"/>
                                            </p:tx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6147">
                                            <p:txEl>
                                              <p:pRg st="9" end="9"/>
                                            </p:txEl>
                                          </p:spTgt>
                                        </p:tgtEl>
                                        <p:attrNameLst>
                                          <p:attrName>style.visibility</p:attrName>
                                        </p:attrNameLst>
                                      </p:cBhvr>
                                      <p:to>
                                        <p:strVal val="visible"/>
                                      </p:to>
                                    </p:set>
                                    <p:animEffect transition="in" filter="fade">
                                      <p:cBhvr>
                                        <p:cTn id="42" dur="3000"/>
                                        <p:tgtEl>
                                          <p:spTgt spid="6147">
                                            <p:txEl>
                                              <p:pRg st="9" end="9"/>
                                            </p:txEl>
                                          </p:spTgt>
                                        </p:tgtEl>
                                      </p:cBhvr>
                                    </p:animEffect>
                                    <p:anim calcmode="lin" valueType="num">
                                      <p:cBhvr>
                                        <p:cTn id="43" dur="3000" fill="hold"/>
                                        <p:tgtEl>
                                          <p:spTgt spid="6147">
                                            <p:txEl>
                                              <p:pRg st="9" end="9"/>
                                            </p:txEl>
                                          </p:spTgt>
                                        </p:tgtEl>
                                        <p:attrNameLst>
                                          <p:attrName>ppt_x</p:attrName>
                                        </p:attrNameLst>
                                      </p:cBhvr>
                                      <p:tavLst>
                                        <p:tav tm="0">
                                          <p:val>
                                            <p:strVal val="#ppt_x"/>
                                          </p:val>
                                        </p:tav>
                                        <p:tav tm="100000">
                                          <p:val>
                                            <p:strVal val="#ppt_x"/>
                                          </p:val>
                                        </p:tav>
                                      </p:tavLst>
                                    </p:anim>
                                    <p:anim calcmode="lin" valueType="num">
                                      <p:cBhvr>
                                        <p:cTn id="44" dur="3000" fill="hold"/>
                                        <p:tgtEl>
                                          <p:spTgt spid="6147">
                                            <p:txEl>
                                              <p:pRg st="9" end="9"/>
                                            </p:txEl>
                                          </p:spTgt>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30" presetClass="entr" presetSubtype="0" fill="hold" grpId="0" nodeType="afterEffect">
                                  <p:stCondLst>
                                    <p:cond delay="0"/>
                                  </p:stCondLst>
                                  <p:childTnLst>
                                    <p:set>
                                      <p:cBhvr>
                                        <p:cTn id="47" dur="1" fill="hold">
                                          <p:stCondLst>
                                            <p:cond delay="0"/>
                                          </p:stCondLst>
                                        </p:cTn>
                                        <p:tgtEl>
                                          <p:spTgt spid="6146"/>
                                        </p:tgtEl>
                                        <p:attrNameLst>
                                          <p:attrName>style.visibility</p:attrName>
                                        </p:attrNameLst>
                                      </p:cBhvr>
                                      <p:to>
                                        <p:strVal val="visible"/>
                                      </p:to>
                                    </p:set>
                                    <p:animEffect transition="in" filter="fade">
                                      <p:cBhvr>
                                        <p:cTn id="48" dur="2400" decel="100000"/>
                                        <p:tgtEl>
                                          <p:spTgt spid="6146"/>
                                        </p:tgtEl>
                                      </p:cBhvr>
                                    </p:animEffect>
                                    <p:anim calcmode="lin" valueType="num">
                                      <p:cBhvr>
                                        <p:cTn id="49" dur="2400" decel="100000" fill="hold"/>
                                        <p:tgtEl>
                                          <p:spTgt spid="6146"/>
                                        </p:tgtEl>
                                        <p:attrNameLst>
                                          <p:attrName>style.rotation</p:attrName>
                                        </p:attrNameLst>
                                      </p:cBhvr>
                                      <p:tavLst>
                                        <p:tav tm="0">
                                          <p:val>
                                            <p:fltVal val="-90"/>
                                          </p:val>
                                        </p:tav>
                                        <p:tav tm="100000">
                                          <p:val>
                                            <p:fltVal val="0"/>
                                          </p:val>
                                        </p:tav>
                                      </p:tavLst>
                                    </p:anim>
                                    <p:anim calcmode="lin" valueType="num">
                                      <p:cBhvr>
                                        <p:cTn id="50" dur="2400" decel="100000" fill="hold"/>
                                        <p:tgtEl>
                                          <p:spTgt spid="6146"/>
                                        </p:tgtEl>
                                        <p:attrNameLst>
                                          <p:attrName>ppt_x</p:attrName>
                                        </p:attrNameLst>
                                      </p:cBhvr>
                                      <p:tavLst>
                                        <p:tav tm="0">
                                          <p:val>
                                            <p:strVal val="#ppt_x+0.4"/>
                                          </p:val>
                                        </p:tav>
                                        <p:tav tm="100000">
                                          <p:val>
                                            <p:strVal val="#ppt_x-0.05"/>
                                          </p:val>
                                        </p:tav>
                                      </p:tavLst>
                                    </p:anim>
                                    <p:anim calcmode="lin" valueType="num">
                                      <p:cBhvr>
                                        <p:cTn id="51" dur="2400" decel="100000" fill="hold"/>
                                        <p:tgtEl>
                                          <p:spTgt spid="6146"/>
                                        </p:tgtEl>
                                        <p:attrNameLst>
                                          <p:attrName>ppt_y</p:attrName>
                                        </p:attrNameLst>
                                      </p:cBhvr>
                                      <p:tavLst>
                                        <p:tav tm="0">
                                          <p:val>
                                            <p:strVal val="#ppt_y-0.4"/>
                                          </p:val>
                                        </p:tav>
                                        <p:tav tm="100000">
                                          <p:val>
                                            <p:strVal val="#ppt_y+0.1"/>
                                          </p:val>
                                        </p:tav>
                                      </p:tavLst>
                                    </p:anim>
                                    <p:anim calcmode="lin" valueType="num">
                                      <p:cBhvr>
                                        <p:cTn id="52" dur="600" accel="100000" fill="hold">
                                          <p:stCondLst>
                                            <p:cond delay="2400"/>
                                          </p:stCondLst>
                                        </p:cTn>
                                        <p:tgtEl>
                                          <p:spTgt spid="6146"/>
                                        </p:tgtEl>
                                        <p:attrNameLst>
                                          <p:attrName>ppt_x</p:attrName>
                                        </p:attrNameLst>
                                      </p:cBhvr>
                                      <p:tavLst>
                                        <p:tav tm="0">
                                          <p:val>
                                            <p:strVal val="#ppt_x-0.05"/>
                                          </p:val>
                                        </p:tav>
                                        <p:tav tm="100000">
                                          <p:val>
                                            <p:strVal val="#ppt_x"/>
                                          </p:val>
                                        </p:tav>
                                      </p:tavLst>
                                    </p:anim>
                                    <p:anim calcmode="lin" valueType="num">
                                      <p:cBhvr>
                                        <p:cTn id="53" dur="600" accel="100000" fill="hold">
                                          <p:stCondLst>
                                            <p:cond delay="2400"/>
                                          </p:stCondLst>
                                        </p:cTn>
                                        <p:tgtEl>
                                          <p:spTgt spid="61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0" y="981075"/>
            <a:ext cx="9144000" cy="4787900"/>
          </a:xfrm>
          <a:prstGeom prst="rect">
            <a:avLst/>
          </a:prstGeom>
          <a:noFill/>
          <a:ln w="9525">
            <a:noFill/>
            <a:miter lim="800000"/>
            <a:headEnd/>
            <a:tailEnd/>
          </a:ln>
          <a:effectLst/>
        </p:spPr>
        <p:txBody>
          <a:bodyPr>
            <a:spAutoFit/>
          </a:bodyPr>
          <a:lstStyle/>
          <a:p>
            <a:pPr algn="ctr" eaLnBrk="0" hangingPunct="0"/>
            <a:r>
              <a:rPr lang="sv-SE" sz="3600" b="1">
                <a:solidFill>
                  <a:schemeClr val="accent1"/>
                </a:solidFill>
                <a:effectLst>
                  <a:outerShdw blurRad="38100" dist="38100" dir="2700000" algn="tl">
                    <a:srgbClr val="000000"/>
                  </a:outerShdw>
                </a:effectLst>
              </a:rPr>
              <a:t>Not to do R&amp;D is unethical ! </a:t>
            </a:r>
          </a:p>
          <a:p>
            <a:pPr algn="ctr" eaLnBrk="0" hangingPunct="0"/>
            <a:endParaRPr lang="sv-SE" sz="3600" b="1">
              <a:solidFill>
                <a:schemeClr val="accent1"/>
              </a:solidFill>
              <a:effectLst>
                <a:outerShdw blurRad="38100" dist="38100" dir="2700000" algn="tl">
                  <a:srgbClr val="000000"/>
                </a:outerShdw>
              </a:effectLst>
            </a:endParaRPr>
          </a:p>
          <a:p>
            <a:pPr algn="ctr" eaLnBrk="0" hangingPunct="0"/>
            <a:endParaRPr lang="sv-SE" sz="3600" b="1">
              <a:solidFill>
                <a:schemeClr val="accent1"/>
              </a:solidFill>
              <a:effectLst>
                <a:outerShdw blurRad="38100" dist="38100" dir="2700000" algn="tl">
                  <a:srgbClr val="000000"/>
                </a:outerShdw>
              </a:effectLst>
            </a:endParaRPr>
          </a:p>
          <a:p>
            <a:pPr algn="ctr" eaLnBrk="0" hangingPunct="0"/>
            <a:r>
              <a:rPr lang="sv-SE" sz="4000" b="1">
                <a:solidFill>
                  <a:schemeClr val="accent1"/>
                </a:solidFill>
                <a:effectLst>
                  <a:outerShdw blurRad="38100" dist="38100" dir="2700000" algn="tl">
                    <a:srgbClr val="000000"/>
                  </a:outerShdw>
                </a:effectLst>
              </a:rPr>
              <a:t>In essence the </a:t>
            </a:r>
          </a:p>
          <a:p>
            <a:pPr algn="ctr" eaLnBrk="0" hangingPunct="0"/>
            <a:r>
              <a:rPr lang="sv-SE" sz="4000" b="1">
                <a:solidFill>
                  <a:schemeClr val="hlink"/>
                </a:solidFill>
                <a:effectLst>
                  <a:outerShdw blurRad="38100" dist="38100" dir="2700000" algn="tl">
                    <a:srgbClr val="000000"/>
                  </a:outerShdw>
                </a:effectLst>
              </a:rPr>
              <a:t>future </a:t>
            </a:r>
          </a:p>
          <a:p>
            <a:pPr algn="ctr" eaLnBrk="0" hangingPunct="0"/>
            <a:r>
              <a:rPr lang="sv-SE" sz="4000" b="1">
                <a:solidFill>
                  <a:schemeClr val="accent1"/>
                </a:solidFill>
                <a:effectLst>
                  <a:outerShdw blurRad="38100" dist="38100" dir="2700000" algn="tl">
                    <a:srgbClr val="000000"/>
                  </a:outerShdw>
                </a:effectLst>
              </a:rPr>
              <a:t>for a food processing industry </a:t>
            </a:r>
          </a:p>
          <a:p>
            <a:pPr algn="ctr" eaLnBrk="0" hangingPunct="0"/>
            <a:r>
              <a:rPr lang="sv-SE" sz="4000" b="1">
                <a:solidFill>
                  <a:schemeClr val="accent1"/>
                </a:solidFill>
                <a:effectLst>
                  <a:outerShdw blurRad="38100" dist="38100" dir="2700000" algn="tl">
                    <a:srgbClr val="000000"/>
                  </a:outerShdw>
                </a:effectLst>
              </a:rPr>
              <a:t>is spelled </a:t>
            </a:r>
          </a:p>
          <a:p>
            <a:pPr algn="ctr" eaLnBrk="0" hangingPunct="0"/>
            <a:r>
              <a:rPr lang="sv-SE" sz="4000" b="1">
                <a:solidFill>
                  <a:schemeClr val="hlink"/>
                </a:solidFill>
                <a:effectLst>
                  <a:outerShdw blurRad="38100" dist="38100" dir="2700000" algn="tl">
                    <a:srgbClr val="000000"/>
                  </a:outerShdw>
                </a:effectLst>
              </a:rPr>
              <a:t>R&amp;D</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fade">
                                      <p:cBhvr>
                                        <p:cTn id="7" dur="500"/>
                                        <p:tgtEl>
                                          <p:spTgt spid="54276">
                                            <p:txEl>
                                              <p:pRg st="0" end="0"/>
                                            </p:txEl>
                                          </p:spTgt>
                                        </p:tgtEl>
                                      </p:cBhvr>
                                    </p:animEffect>
                                    <p:anim calcmode="lin" valueType="num">
                                      <p:cBhvr>
                                        <p:cTn id="8" dur="500" fill="hold"/>
                                        <p:tgtEl>
                                          <p:spTgt spid="54276">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550"/>
                            </p:stCondLst>
                            <p:childTnLst>
                              <p:par>
                                <p:cTn id="11" presetID="2" presetClass="entr" presetSubtype="4" fill="hold" nodeType="afterEffect">
                                  <p:stCondLst>
                                    <p:cond delay="0"/>
                                  </p:stCondLst>
                                  <p:iterate type="lt">
                                    <p:tmPct val="0"/>
                                  </p:iterate>
                                  <p:childTnLst>
                                    <p:set>
                                      <p:cBhvr>
                                        <p:cTn id="12" dur="1" fill="hold">
                                          <p:stCondLst>
                                            <p:cond delay="0"/>
                                          </p:stCondLst>
                                        </p:cTn>
                                        <p:tgtEl>
                                          <p:spTgt spid="54276">
                                            <p:txEl>
                                              <p:pRg st="3" end="3"/>
                                            </p:txEl>
                                          </p:spTgt>
                                        </p:tgtEl>
                                        <p:attrNameLst>
                                          <p:attrName>style.visibility</p:attrName>
                                        </p:attrNameLst>
                                      </p:cBhvr>
                                      <p:to>
                                        <p:strVal val="visible"/>
                                      </p:to>
                                    </p:set>
                                    <p:anim calcmode="lin" valueType="num">
                                      <p:cBhvr additive="base">
                                        <p:cTn id="13" dur="2000" fill="hold"/>
                                        <p:tgtEl>
                                          <p:spTgt spid="54276">
                                            <p:txEl>
                                              <p:pRg st="3" end="3"/>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427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iterate type="lt">
                                    <p:tmPct val="0"/>
                                  </p:iterate>
                                  <p:childTnLst>
                                    <p:set>
                                      <p:cBhvr>
                                        <p:cTn id="16" dur="1" fill="hold">
                                          <p:stCondLst>
                                            <p:cond delay="0"/>
                                          </p:stCondLst>
                                        </p:cTn>
                                        <p:tgtEl>
                                          <p:spTgt spid="54276">
                                            <p:txEl>
                                              <p:pRg st="4" end="4"/>
                                            </p:txEl>
                                          </p:spTgt>
                                        </p:tgtEl>
                                        <p:attrNameLst>
                                          <p:attrName>style.visibility</p:attrName>
                                        </p:attrNameLst>
                                      </p:cBhvr>
                                      <p:to>
                                        <p:strVal val="visible"/>
                                      </p:to>
                                    </p:set>
                                    <p:anim calcmode="lin" valueType="num">
                                      <p:cBhvr additive="base">
                                        <p:cTn id="17" dur="2000" fill="hold"/>
                                        <p:tgtEl>
                                          <p:spTgt spid="54276">
                                            <p:txEl>
                                              <p:pRg st="4" end="4"/>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5427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iterate type="lt">
                                    <p:tmPct val="0"/>
                                  </p:iterate>
                                  <p:childTnLst>
                                    <p:set>
                                      <p:cBhvr>
                                        <p:cTn id="20" dur="1" fill="hold">
                                          <p:stCondLst>
                                            <p:cond delay="0"/>
                                          </p:stCondLst>
                                        </p:cTn>
                                        <p:tgtEl>
                                          <p:spTgt spid="54276">
                                            <p:txEl>
                                              <p:pRg st="5" end="5"/>
                                            </p:txEl>
                                          </p:spTgt>
                                        </p:tgtEl>
                                        <p:attrNameLst>
                                          <p:attrName>style.visibility</p:attrName>
                                        </p:attrNameLst>
                                      </p:cBhvr>
                                      <p:to>
                                        <p:strVal val="visible"/>
                                      </p:to>
                                    </p:set>
                                    <p:anim calcmode="lin" valueType="num">
                                      <p:cBhvr additive="base">
                                        <p:cTn id="21" dur="2000" fill="hold"/>
                                        <p:tgtEl>
                                          <p:spTgt spid="54276">
                                            <p:txEl>
                                              <p:pRg st="5" end="5"/>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5427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iterate type="lt">
                                    <p:tmPct val="0"/>
                                  </p:iterate>
                                  <p:childTnLst>
                                    <p:set>
                                      <p:cBhvr>
                                        <p:cTn id="24" dur="1" fill="hold">
                                          <p:stCondLst>
                                            <p:cond delay="0"/>
                                          </p:stCondLst>
                                        </p:cTn>
                                        <p:tgtEl>
                                          <p:spTgt spid="54276">
                                            <p:txEl>
                                              <p:pRg st="6" end="6"/>
                                            </p:txEl>
                                          </p:spTgt>
                                        </p:tgtEl>
                                        <p:attrNameLst>
                                          <p:attrName>style.visibility</p:attrName>
                                        </p:attrNameLst>
                                      </p:cBhvr>
                                      <p:to>
                                        <p:strVal val="visible"/>
                                      </p:to>
                                    </p:set>
                                    <p:anim calcmode="lin" valueType="num">
                                      <p:cBhvr additive="base">
                                        <p:cTn id="25" dur="2000" fill="hold"/>
                                        <p:tgtEl>
                                          <p:spTgt spid="54276">
                                            <p:txEl>
                                              <p:pRg st="6" end="6"/>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427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iterate type="lt">
                                    <p:tmPct val="0"/>
                                  </p:iterate>
                                  <p:childTnLst>
                                    <p:set>
                                      <p:cBhvr>
                                        <p:cTn id="28" dur="1" fill="hold">
                                          <p:stCondLst>
                                            <p:cond delay="0"/>
                                          </p:stCondLst>
                                        </p:cTn>
                                        <p:tgtEl>
                                          <p:spTgt spid="54276">
                                            <p:txEl>
                                              <p:pRg st="7" end="7"/>
                                            </p:txEl>
                                          </p:spTgt>
                                        </p:tgtEl>
                                        <p:attrNameLst>
                                          <p:attrName>style.visibility</p:attrName>
                                        </p:attrNameLst>
                                      </p:cBhvr>
                                      <p:to>
                                        <p:strVal val="visible"/>
                                      </p:to>
                                    </p:set>
                                    <p:anim calcmode="lin" valueType="num">
                                      <p:cBhvr additive="base">
                                        <p:cTn id="29" dur="2000" fill="hold"/>
                                        <p:tgtEl>
                                          <p:spTgt spid="54276">
                                            <p:txEl>
                                              <p:pRg st="7" end="7"/>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42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250825" y="908050"/>
            <a:ext cx="8713788" cy="6310313"/>
          </a:xfrm>
          <a:prstGeom prst="rect">
            <a:avLst/>
          </a:prstGeom>
          <a:noFill/>
          <a:ln w="9525">
            <a:noFill/>
            <a:miter lim="800000"/>
            <a:headEnd/>
            <a:tailEnd/>
          </a:ln>
          <a:effectLst/>
        </p:spPr>
        <p:txBody>
          <a:bodyPr>
            <a:spAutoFit/>
          </a:bodyPr>
          <a:lstStyle/>
          <a:p>
            <a:pPr algn="ctr" eaLnBrk="0" hangingPunct="0"/>
            <a:endParaRPr lang="sv-SE">
              <a:solidFill>
                <a:schemeClr val="hlink"/>
              </a:solidFill>
            </a:endParaRPr>
          </a:p>
          <a:p>
            <a:pPr algn="ctr" eaLnBrk="0" hangingPunct="0"/>
            <a:r>
              <a:rPr lang="sv-SE" sz="3600" b="1">
                <a:solidFill>
                  <a:schemeClr val="hlink"/>
                </a:solidFill>
              </a:rPr>
              <a:t>R&amp;D can be organized in different forms</a:t>
            </a:r>
            <a:r>
              <a:rPr lang="sv-SE" sz="3600" b="1">
                <a:solidFill>
                  <a:schemeClr val="accent1"/>
                </a:solidFill>
              </a:rPr>
              <a:t> </a:t>
            </a:r>
            <a:endParaRPr lang="sv-SE" sz="3600">
              <a:solidFill>
                <a:schemeClr val="accent1"/>
              </a:solidFill>
            </a:endParaRPr>
          </a:p>
          <a:p>
            <a:pPr lvl="1" algn="ctr" eaLnBrk="0" hangingPunct="0"/>
            <a:r>
              <a:rPr lang="sv-SE" sz="3200" b="1">
                <a:solidFill>
                  <a:schemeClr val="accent1"/>
                </a:solidFill>
              </a:rPr>
              <a:t>R&amp;D within the business</a:t>
            </a:r>
            <a:endParaRPr lang="sv-SE" sz="3200">
              <a:solidFill>
                <a:schemeClr val="accent1"/>
              </a:solidFill>
            </a:endParaRPr>
          </a:p>
          <a:p>
            <a:pPr lvl="1" algn="ctr" eaLnBrk="0" hangingPunct="0"/>
            <a:r>
              <a:rPr lang="sv-SE" sz="3200" b="1">
                <a:solidFill>
                  <a:schemeClr val="accent1"/>
                </a:solidFill>
              </a:rPr>
              <a:t>Non-equity agreements</a:t>
            </a:r>
            <a:endParaRPr lang="sv-SE" sz="3200">
              <a:solidFill>
                <a:schemeClr val="accent1"/>
              </a:solidFill>
            </a:endParaRPr>
          </a:p>
          <a:p>
            <a:pPr lvl="1" algn="ctr" eaLnBrk="0" hangingPunct="0"/>
            <a:r>
              <a:rPr lang="sv-SE" sz="3200" b="1">
                <a:solidFill>
                  <a:schemeClr val="accent1"/>
                </a:solidFill>
              </a:rPr>
              <a:t>Equity agreements </a:t>
            </a:r>
            <a:r>
              <a:rPr lang="sv-SE" sz="3200">
                <a:solidFill>
                  <a:schemeClr val="accent1"/>
                </a:solidFill>
              </a:rPr>
              <a:t>(</a:t>
            </a:r>
            <a:r>
              <a:rPr lang="sv-SE" sz="2800">
                <a:solidFill>
                  <a:schemeClr val="accent1"/>
                </a:solidFill>
              </a:rPr>
              <a:t>minority of equity</a:t>
            </a:r>
            <a:r>
              <a:rPr lang="sv-SE" sz="3200">
                <a:solidFill>
                  <a:schemeClr val="accent1"/>
                </a:solidFill>
              </a:rPr>
              <a:t>)</a:t>
            </a:r>
          </a:p>
          <a:p>
            <a:pPr lvl="1" algn="ctr" eaLnBrk="0" hangingPunct="0"/>
            <a:r>
              <a:rPr lang="sv-SE" sz="3200" b="1">
                <a:solidFill>
                  <a:schemeClr val="accent1"/>
                </a:solidFill>
              </a:rPr>
              <a:t>Joint ventures</a:t>
            </a:r>
            <a:endParaRPr lang="sv-SE" sz="3200">
              <a:solidFill>
                <a:schemeClr val="accent1"/>
              </a:solidFill>
            </a:endParaRPr>
          </a:p>
          <a:p>
            <a:pPr lvl="1" algn="ctr" eaLnBrk="0" hangingPunct="0"/>
            <a:r>
              <a:rPr lang="sv-SE" sz="3200" b="1">
                <a:solidFill>
                  <a:schemeClr val="accent1"/>
                </a:solidFill>
              </a:rPr>
              <a:t>Create a new entity (</a:t>
            </a:r>
            <a:r>
              <a:rPr lang="sv-SE" sz="2800">
                <a:solidFill>
                  <a:schemeClr val="accent1"/>
                </a:solidFill>
              </a:rPr>
              <a:t>daughter Co</a:t>
            </a:r>
            <a:r>
              <a:rPr lang="sv-SE" sz="3200" b="1">
                <a:solidFill>
                  <a:schemeClr val="accent1"/>
                </a:solidFill>
              </a:rPr>
              <a:t>)</a:t>
            </a:r>
          </a:p>
          <a:p>
            <a:pPr lvl="1" algn="ctr" eaLnBrk="0" hangingPunct="0"/>
            <a:r>
              <a:rPr lang="sv-SE" sz="3200" b="1">
                <a:solidFill>
                  <a:schemeClr val="accent1"/>
                </a:solidFill>
              </a:rPr>
              <a:t>Consortia </a:t>
            </a:r>
            <a:r>
              <a:rPr lang="sv-SE" sz="3200">
                <a:solidFill>
                  <a:schemeClr val="accent1"/>
                </a:solidFill>
              </a:rPr>
              <a:t>(joint venture with many partners)</a:t>
            </a:r>
          </a:p>
          <a:p>
            <a:pPr lvl="1" algn="ctr" eaLnBrk="0" hangingPunct="0"/>
            <a:r>
              <a:rPr lang="sv-SE" sz="3200" b="1">
                <a:solidFill>
                  <a:schemeClr val="accent1"/>
                </a:solidFill>
              </a:rPr>
              <a:t>Virtual organization with out-sourced R&amp;D</a:t>
            </a:r>
          </a:p>
          <a:p>
            <a:pPr lvl="1" algn="ctr" eaLnBrk="0" hangingPunct="0"/>
            <a:endParaRPr lang="sv-SE" sz="4000" b="1">
              <a:solidFill>
                <a:schemeClr val="accent1"/>
              </a:solidFill>
            </a:endParaRPr>
          </a:p>
          <a:p>
            <a:pPr lvl="1" algn="ctr" eaLnBrk="0" hangingPunct="0"/>
            <a:r>
              <a:rPr lang="sv-SE" sz="3600" b="1">
                <a:solidFill>
                  <a:schemeClr val="hlink"/>
                </a:solidFill>
              </a:rPr>
              <a:t>Networking is one of the most effective</a:t>
            </a:r>
            <a:endParaRPr lang="sv-SE" sz="3600">
              <a:solidFill>
                <a:schemeClr val="hlink"/>
              </a:solidFill>
            </a:endParaRPr>
          </a:p>
          <a:p>
            <a:pPr algn="ctr" eaLnBrk="0" hangingPunct="0">
              <a:spcBef>
                <a:spcPct val="50000"/>
              </a:spcBef>
            </a:pPr>
            <a:endParaRPr lang="sv-SE" sz="3600">
              <a:solidFill>
                <a:schemeClr val="hlink"/>
              </a:solidFill>
              <a:latin typeface="Arial" charset="0"/>
            </a:endParaRPr>
          </a:p>
        </p:txBody>
      </p:sp>
    </p:spTree>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1748">
                                            <p:txEl>
                                              <p:pRg st="1" end="1"/>
                                            </p:txEl>
                                          </p:spTgt>
                                        </p:tgtEl>
                                        <p:attrNameLst>
                                          <p:attrName>style.visibility</p:attrName>
                                        </p:attrNameLst>
                                      </p:cBhvr>
                                      <p:to>
                                        <p:strVal val="visible"/>
                                      </p:to>
                                    </p:set>
                                    <p:anim calcmode="lin" valueType="num">
                                      <p:cBhvr additive="base">
                                        <p:cTn id="7" dur="2000" fill="hold"/>
                                        <p:tgtEl>
                                          <p:spTgt spid="31748">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1748">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31748">
                                            <p:txEl>
                                              <p:pRg st="2" end="2"/>
                                            </p:txEl>
                                          </p:spTgt>
                                        </p:tgtEl>
                                        <p:attrNameLst>
                                          <p:attrName>style.visibility</p:attrName>
                                        </p:attrNameLst>
                                      </p:cBhvr>
                                      <p:to>
                                        <p:strVal val="visible"/>
                                      </p:to>
                                    </p:set>
                                    <p:anim calcmode="lin" valueType="num">
                                      <p:cBhvr additive="base">
                                        <p:cTn id="12" dur="2000" fill="hold"/>
                                        <p:tgtEl>
                                          <p:spTgt spid="31748">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12" fill="hold" nodeType="afterEffect">
                                  <p:stCondLst>
                                    <p:cond delay="0"/>
                                  </p:stCondLst>
                                  <p:childTnLst>
                                    <p:set>
                                      <p:cBhvr>
                                        <p:cTn id="16" dur="1" fill="hold">
                                          <p:stCondLst>
                                            <p:cond delay="0"/>
                                          </p:stCondLst>
                                        </p:cTn>
                                        <p:tgtEl>
                                          <p:spTgt spid="31748">
                                            <p:txEl>
                                              <p:pRg st="3" end="3"/>
                                            </p:txEl>
                                          </p:spTgt>
                                        </p:tgtEl>
                                        <p:attrNameLst>
                                          <p:attrName>style.visibility</p:attrName>
                                        </p:attrNameLst>
                                      </p:cBhvr>
                                      <p:to>
                                        <p:strVal val="visible"/>
                                      </p:to>
                                    </p:set>
                                    <p:anim calcmode="lin" valueType="num">
                                      <p:cBhvr additive="base">
                                        <p:cTn id="17" dur="2000" fill="hold"/>
                                        <p:tgtEl>
                                          <p:spTgt spid="31748">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12" fill="hold" nodeType="afterEffect">
                                  <p:stCondLst>
                                    <p:cond delay="0"/>
                                  </p:stCondLst>
                                  <p:childTnLst>
                                    <p:set>
                                      <p:cBhvr>
                                        <p:cTn id="21" dur="1" fill="hold">
                                          <p:stCondLst>
                                            <p:cond delay="0"/>
                                          </p:stCondLst>
                                        </p:cTn>
                                        <p:tgtEl>
                                          <p:spTgt spid="31748">
                                            <p:txEl>
                                              <p:pRg st="4" end="4"/>
                                            </p:txEl>
                                          </p:spTgt>
                                        </p:tgtEl>
                                        <p:attrNameLst>
                                          <p:attrName>style.visibility</p:attrName>
                                        </p:attrNameLst>
                                      </p:cBhvr>
                                      <p:to>
                                        <p:strVal val="visible"/>
                                      </p:to>
                                    </p:set>
                                    <p:anim calcmode="lin" valueType="num">
                                      <p:cBhvr additive="base">
                                        <p:cTn id="22" dur="2000" fill="hold"/>
                                        <p:tgtEl>
                                          <p:spTgt spid="31748">
                                            <p:txEl>
                                              <p:pRg st="4" end="4"/>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1748">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12" fill="hold" nodeType="after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anim calcmode="lin" valueType="num">
                                      <p:cBhvr additive="base">
                                        <p:cTn id="27" dur="2000" fill="hold"/>
                                        <p:tgtEl>
                                          <p:spTgt spid="31748">
                                            <p:txEl>
                                              <p:pRg st="5" end="5"/>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1748">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12" fill="hold" nodeType="afterEffect">
                                  <p:stCondLst>
                                    <p:cond delay="0"/>
                                  </p:stCondLst>
                                  <p:childTnLst>
                                    <p:set>
                                      <p:cBhvr>
                                        <p:cTn id="31" dur="1" fill="hold">
                                          <p:stCondLst>
                                            <p:cond delay="0"/>
                                          </p:stCondLst>
                                        </p:cTn>
                                        <p:tgtEl>
                                          <p:spTgt spid="31748">
                                            <p:txEl>
                                              <p:pRg st="6" end="6"/>
                                            </p:txEl>
                                          </p:spTgt>
                                        </p:tgtEl>
                                        <p:attrNameLst>
                                          <p:attrName>style.visibility</p:attrName>
                                        </p:attrNameLst>
                                      </p:cBhvr>
                                      <p:to>
                                        <p:strVal val="visible"/>
                                      </p:to>
                                    </p:set>
                                    <p:anim calcmode="lin" valueType="num">
                                      <p:cBhvr additive="base">
                                        <p:cTn id="32" dur="2000" fill="hold"/>
                                        <p:tgtEl>
                                          <p:spTgt spid="31748">
                                            <p:txEl>
                                              <p:pRg st="6" end="6"/>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1748">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12" fill="hold" nodeType="afterEffect">
                                  <p:stCondLst>
                                    <p:cond delay="0"/>
                                  </p:stCondLst>
                                  <p:childTnLst>
                                    <p:set>
                                      <p:cBhvr>
                                        <p:cTn id="36" dur="1" fill="hold">
                                          <p:stCondLst>
                                            <p:cond delay="0"/>
                                          </p:stCondLst>
                                        </p:cTn>
                                        <p:tgtEl>
                                          <p:spTgt spid="31748">
                                            <p:txEl>
                                              <p:pRg st="7" end="7"/>
                                            </p:txEl>
                                          </p:spTgt>
                                        </p:tgtEl>
                                        <p:attrNameLst>
                                          <p:attrName>style.visibility</p:attrName>
                                        </p:attrNameLst>
                                      </p:cBhvr>
                                      <p:to>
                                        <p:strVal val="visible"/>
                                      </p:to>
                                    </p:set>
                                    <p:anim calcmode="lin" valueType="num">
                                      <p:cBhvr additive="base">
                                        <p:cTn id="37" dur="2000" fill="hold"/>
                                        <p:tgtEl>
                                          <p:spTgt spid="31748">
                                            <p:txEl>
                                              <p:pRg st="7" end="7"/>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1748">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12" fill="hold" nodeType="afterEffect">
                                  <p:stCondLst>
                                    <p:cond delay="0"/>
                                  </p:stCondLst>
                                  <p:childTnLst>
                                    <p:set>
                                      <p:cBhvr>
                                        <p:cTn id="41" dur="1" fill="hold">
                                          <p:stCondLst>
                                            <p:cond delay="0"/>
                                          </p:stCondLst>
                                        </p:cTn>
                                        <p:tgtEl>
                                          <p:spTgt spid="31748">
                                            <p:txEl>
                                              <p:pRg st="8" end="8"/>
                                            </p:txEl>
                                          </p:spTgt>
                                        </p:tgtEl>
                                        <p:attrNameLst>
                                          <p:attrName>style.visibility</p:attrName>
                                        </p:attrNameLst>
                                      </p:cBhvr>
                                      <p:to>
                                        <p:strVal val="visible"/>
                                      </p:to>
                                    </p:set>
                                    <p:anim calcmode="lin" valueType="num">
                                      <p:cBhvr additive="base">
                                        <p:cTn id="42" dur="2000" fill="hold"/>
                                        <p:tgtEl>
                                          <p:spTgt spid="31748">
                                            <p:txEl>
                                              <p:pRg st="8" end="8"/>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31748">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2" presetClass="entr" presetSubtype="8" fill="hold" nodeType="afterEffect">
                                  <p:stCondLst>
                                    <p:cond delay="0"/>
                                  </p:stCondLst>
                                  <p:childTnLst>
                                    <p:set>
                                      <p:cBhvr>
                                        <p:cTn id="46" dur="1" fill="hold">
                                          <p:stCondLst>
                                            <p:cond delay="0"/>
                                          </p:stCondLst>
                                        </p:cTn>
                                        <p:tgtEl>
                                          <p:spTgt spid="31748">
                                            <p:txEl>
                                              <p:pRg st="10" end="10"/>
                                            </p:txEl>
                                          </p:spTgt>
                                        </p:tgtEl>
                                        <p:attrNameLst>
                                          <p:attrName>style.visibility</p:attrName>
                                        </p:attrNameLst>
                                      </p:cBhvr>
                                      <p:to>
                                        <p:strVal val="visible"/>
                                      </p:to>
                                    </p:set>
                                    <p:anim calcmode="lin" valueType="num">
                                      <p:cBhvr additive="base">
                                        <p:cTn id="47" dur="3000" fill="hold"/>
                                        <p:tgtEl>
                                          <p:spTgt spid="31748">
                                            <p:txEl>
                                              <p:pRg st="10" end="10"/>
                                            </p:txEl>
                                          </p:spTgt>
                                        </p:tgtEl>
                                        <p:attrNameLst>
                                          <p:attrName>ppt_x</p:attrName>
                                        </p:attrNameLst>
                                      </p:cBhvr>
                                      <p:tavLst>
                                        <p:tav tm="0">
                                          <p:val>
                                            <p:strVal val="0-#ppt_w/2"/>
                                          </p:val>
                                        </p:tav>
                                        <p:tav tm="100000">
                                          <p:val>
                                            <p:strVal val="#ppt_x"/>
                                          </p:val>
                                        </p:tav>
                                      </p:tavLst>
                                    </p:anim>
                                    <p:anim calcmode="lin" valueType="num">
                                      <p:cBhvr additive="base">
                                        <p:cTn id="48" dur="3000" fill="hold"/>
                                        <p:tgtEl>
                                          <p:spTgt spid="31748">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0" y="0"/>
            <a:ext cx="9144000" cy="2420938"/>
          </a:xfrm>
        </p:spPr>
        <p:txBody>
          <a:bodyPr/>
          <a:lstStyle/>
          <a:p>
            <a:r>
              <a:rPr lang="sv-SE" sz="2800"/>
              <a:t/>
            </a:r>
            <a:br>
              <a:rPr lang="sv-SE" sz="2800"/>
            </a:br>
            <a:r>
              <a:rPr lang="sv-SE" sz="4800"/>
              <a:t/>
            </a:r>
            <a:br>
              <a:rPr lang="sv-SE" sz="4800"/>
            </a:br>
            <a:r>
              <a:rPr lang="sv-SE" sz="4800"/>
              <a:t/>
            </a:r>
            <a:br>
              <a:rPr lang="sv-SE" sz="4800"/>
            </a:br>
            <a:r>
              <a:rPr lang="sv-SE" sz="4800"/>
              <a:t> </a:t>
            </a:r>
            <a:r>
              <a:rPr lang="sv-SE" sz="2800"/>
              <a:t>There fore we have</a:t>
            </a:r>
            <a:r>
              <a:rPr lang="sv-SE" sz="4800"/>
              <a:t> </a:t>
            </a:r>
            <a:br>
              <a:rPr lang="sv-SE" sz="4800"/>
            </a:br>
            <a:r>
              <a:rPr lang="sv-SE" sz="5400"/>
              <a:t/>
            </a:r>
            <a:br>
              <a:rPr lang="sv-SE" sz="5400"/>
            </a:br>
            <a:r>
              <a:rPr lang="sv-SE" sz="5400"/>
              <a:t> </a:t>
            </a:r>
            <a:r>
              <a:rPr lang="sv-SE" sz="4800"/>
              <a:t>SASNET – Fermented Foods</a:t>
            </a:r>
          </a:p>
        </p:txBody>
      </p:sp>
      <p:sp>
        <p:nvSpPr>
          <p:cNvPr id="46083" name="Rectangle 3"/>
          <p:cNvSpPr>
            <a:spLocks noGrp="1" noChangeArrowheads="1"/>
          </p:cNvSpPr>
          <p:nvPr>
            <p:ph type="subTitle" idx="1"/>
          </p:nvPr>
        </p:nvSpPr>
        <p:spPr>
          <a:xfrm>
            <a:off x="1331913" y="2708275"/>
            <a:ext cx="6985000" cy="1752600"/>
          </a:xfrm>
        </p:spPr>
        <p:txBody>
          <a:bodyPr/>
          <a:lstStyle/>
          <a:p>
            <a:endParaRPr lang="sv-SE"/>
          </a:p>
          <a:p>
            <a:endParaRPr lang="sv-SE"/>
          </a:p>
        </p:txBody>
      </p:sp>
      <p:sp>
        <p:nvSpPr>
          <p:cNvPr id="46084" name="Rectangle 4"/>
          <p:cNvSpPr>
            <a:spLocks noChangeArrowheads="1"/>
          </p:cNvSpPr>
          <p:nvPr/>
        </p:nvSpPr>
        <p:spPr bwMode="auto">
          <a:xfrm>
            <a:off x="1692275" y="3789363"/>
            <a:ext cx="6943725" cy="701675"/>
          </a:xfrm>
          <a:prstGeom prst="rect">
            <a:avLst/>
          </a:prstGeom>
          <a:noFill/>
          <a:ln w="9525">
            <a:noFill/>
            <a:miter lim="800000"/>
            <a:headEnd/>
            <a:tailEnd/>
          </a:ln>
          <a:effectLst/>
        </p:spPr>
        <p:txBody>
          <a:bodyPr wrap="none">
            <a:spAutoFit/>
          </a:bodyPr>
          <a:lstStyle/>
          <a:p>
            <a:pPr algn="r" eaLnBrk="0" hangingPunct="0"/>
            <a:r>
              <a:rPr lang="sv-SE" sz="4000" b="1" i="1">
                <a:solidFill>
                  <a:schemeClr val="tx2"/>
                </a:solidFill>
                <a:effectLst>
                  <a:outerShdw blurRad="38100" dist="38100" dir="2700000" algn="tl">
                    <a:srgbClr val="000000"/>
                  </a:outerShdw>
                </a:effectLst>
                <a:latin typeface="Bradley Hand ITC" pitchFamily="66" charset="0"/>
              </a:rPr>
              <a:t>http://www.fermented-foods.net</a:t>
            </a:r>
          </a:p>
        </p:txBody>
      </p:sp>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2000" fill="hold"/>
                                        <p:tgtEl>
                                          <p:spTgt spid="46082"/>
                                        </p:tgtEl>
                                        <p:attrNameLst>
                                          <p:attrName>ppt_x</p:attrName>
                                        </p:attrNameLst>
                                      </p:cBhvr>
                                      <p:tavLst>
                                        <p:tav tm="0">
                                          <p:val>
                                            <p:strVal val="#ppt_x"/>
                                          </p:val>
                                        </p:tav>
                                        <p:tav tm="100000">
                                          <p:val>
                                            <p:strVal val="#ppt_x"/>
                                          </p:val>
                                        </p:tav>
                                      </p:tavLst>
                                    </p:anim>
                                    <p:anim calcmode="lin" valueType="num">
                                      <p:cBhvr additive="base">
                                        <p:cTn id="8" dur="2000" fill="hold"/>
                                        <p:tgtEl>
                                          <p:spTgt spid="46082"/>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6084">
                                            <p:txEl>
                                              <p:pRg st="0" end="0"/>
                                            </p:txEl>
                                          </p:spTgt>
                                        </p:tgtEl>
                                        <p:attrNameLst>
                                          <p:attrName>style.visibility</p:attrName>
                                        </p:attrNameLst>
                                      </p:cBhvr>
                                      <p:to>
                                        <p:strVal val="visible"/>
                                      </p:to>
                                    </p:set>
                                    <p:anim calcmode="lin" valueType="num">
                                      <p:cBhvr additive="base">
                                        <p:cTn id="11" dur="3000" fill="hold"/>
                                        <p:tgtEl>
                                          <p:spTgt spid="46084">
                                            <p:txEl>
                                              <p:pRg st="0" end="0"/>
                                            </p:txEl>
                                          </p:spTgt>
                                        </p:tgtEl>
                                        <p:attrNameLst>
                                          <p:attrName>ppt_x</p:attrName>
                                        </p:attrNameLst>
                                      </p:cBhvr>
                                      <p:tavLst>
                                        <p:tav tm="0">
                                          <p:val>
                                            <p:strVal val="0-#ppt_w/2"/>
                                          </p:val>
                                        </p:tav>
                                        <p:tav tm="100000">
                                          <p:val>
                                            <p:strVal val="#ppt_x"/>
                                          </p:val>
                                        </p:tav>
                                      </p:tavLst>
                                    </p:anim>
                                    <p:anim calcmode="lin" valueType="num">
                                      <p:cBhvr additive="base">
                                        <p:cTn id="12" dur="3000" fill="hold"/>
                                        <p:tgtEl>
                                          <p:spTgt spid="4608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r>
              <a:rPr lang="sv-SE"/>
              <a:t>Vision/Objectives/Goals</a:t>
            </a:r>
          </a:p>
        </p:txBody>
      </p:sp>
      <p:sp>
        <p:nvSpPr>
          <p:cNvPr id="47107" name="Rectangle 3"/>
          <p:cNvSpPr>
            <a:spLocks noGrp="1" noChangeArrowheads="1"/>
          </p:cNvSpPr>
          <p:nvPr>
            <p:ph type="body" idx="1"/>
          </p:nvPr>
        </p:nvSpPr>
        <p:spPr>
          <a:xfrm>
            <a:off x="250825" y="1341438"/>
            <a:ext cx="8893175" cy="5256212"/>
          </a:xfrm>
        </p:spPr>
        <p:txBody>
          <a:bodyPr/>
          <a:lstStyle/>
          <a:p>
            <a:pPr>
              <a:lnSpc>
                <a:spcPct val="80000"/>
              </a:lnSpc>
            </a:pPr>
            <a:endParaRPr lang="sv-SE" sz="1400" b="1"/>
          </a:p>
          <a:p>
            <a:pPr>
              <a:lnSpc>
                <a:spcPct val="80000"/>
              </a:lnSpc>
            </a:pPr>
            <a:endParaRPr lang="sv-SE" sz="1400" b="1"/>
          </a:p>
          <a:p>
            <a:pPr>
              <a:lnSpc>
                <a:spcPct val="80000"/>
              </a:lnSpc>
            </a:pPr>
            <a:r>
              <a:rPr lang="sv-SE" sz="1400" b="1"/>
              <a:t>To become a strong and </a:t>
            </a:r>
            <a:r>
              <a:rPr lang="sv-SE" sz="1400" b="1">
                <a:solidFill>
                  <a:schemeClr val="hlink"/>
                </a:solidFill>
              </a:rPr>
              <a:t>active network</a:t>
            </a:r>
            <a:r>
              <a:rPr lang="sv-SE" sz="1400" b="1"/>
              <a:t> of scientists and others who are interested in fermented foods </a:t>
            </a:r>
          </a:p>
          <a:p>
            <a:pPr>
              <a:lnSpc>
                <a:spcPct val="80000"/>
              </a:lnSpc>
            </a:pPr>
            <a:endParaRPr lang="sv-SE" sz="1400" b="1"/>
          </a:p>
          <a:p>
            <a:pPr>
              <a:lnSpc>
                <a:spcPct val="80000"/>
              </a:lnSpc>
            </a:pPr>
            <a:r>
              <a:rPr lang="sv-SE" sz="1400" b="1"/>
              <a:t>To </a:t>
            </a:r>
            <a:r>
              <a:rPr lang="sv-SE" sz="1400" b="1">
                <a:solidFill>
                  <a:schemeClr val="hlink"/>
                </a:solidFill>
              </a:rPr>
              <a:t>promote advanced research</a:t>
            </a:r>
            <a:r>
              <a:rPr lang="sv-SE" sz="1400" b="1"/>
              <a:t> and higher education in fermentation as a sustainable food processing technology </a:t>
            </a:r>
          </a:p>
          <a:p>
            <a:pPr>
              <a:lnSpc>
                <a:spcPct val="80000"/>
              </a:lnSpc>
            </a:pPr>
            <a:endParaRPr lang="sv-SE" sz="1400" b="1"/>
          </a:p>
          <a:p>
            <a:pPr>
              <a:lnSpc>
                <a:spcPct val="80000"/>
              </a:lnSpc>
            </a:pPr>
            <a:r>
              <a:rPr lang="sv-SE" sz="1400" b="1"/>
              <a:t>To promote development of fermented functional foods by developing </a:t>
            </a:r>
            <a:r>
              <a:rPr lang="sv-SE" sz="1400" b="1">
                <a:solidFill>
                  <a:schemeClr val="hlink"/>
                </a:solidFill>
              </a:rPr>
              <a:t>collaborative network projects</a:t>
            </a:r>
            <a:r>
              <a:rPr lang="sv-SE" sz="1400" b="1"/>
              <a:t>. </a:t>
            </a:r>
          </a:p>
          <a:p>
            <a:pPr>
              <a:lnSpc>
                <a:spcPct val="80000"/>
              </a:lnSpc>
            </a:pPr>
            <a:endParaRPr lang="sv-SE" sz="1400" b="1"/>
          </a:p>
          <a:p>
            <a:pPr>
              <a:lnSpc>
                <a:spcPct val="80000"/>
              </a:lnSpc>
            </a:pPr>
            <a:r>
              <a:rPr lang="sv-SE" sz="1400" b="1"/>
              <a:t>To have a server for maintaining an </a:t>
            </a:r>
            <a:r>
              <a:rPr lang="sv-SE" sz="1400" b="1">
                <a:solidFill>
                  <a:schemeClr val="hlink"/>
                </a:solidFill>
              </a:rPr>
              <a:t>interactive website</a:t>
            </a:r>
            <a:r>
              <a:rPr lang="sv-SE" sz="1400" b="1"/>
              <a:t> of the network with provision for communication between the members. </a:t>
            </a:r>
          </a:p>
          <a:p>
            <a:pPr>
              <a:lnSpc>
                <a:spcPct val="80000"/>
              </a:lnSpc>
            </a:pPr>
            <a:endParaRPr lang="sv-SE" sz="1400" b="1"/>
          </a:p>
          <a:p>
            <a:pPr>
              <a:lnSpc>
                <a:spcPct val="80000"/>
              </a:lnSpc>
            </a:pPr>
            <a:r>
              <a:rPr lang="sv-SE" sz="1400" b="1"/>
              <a:t>To establish and maintain an up-to-date </a:t>
            </a:r>
            <a:r>
              <a:rPr lang="sv-SE" sz="1400" b="1">
                <a:solidFill>
                  <a:schemeClr val="hlink"/>
                </a:solidFill>
              </a:rPr>
              <a:t>data base on fermented foods</a:t>
            </a:r>
            <a:r>
              <a:rPr lang="sv-SE" sz="1400" b="1"/>
              <a:t> of south Asia for information retreival. </a:t>
            </a:r>
          </a:p>
          <a:p>
            <a:pPr>
              <a:lnSpc>
                <a:spcPct val="80000"/>
              </a:lnSpc>
            </a:pPr>
            <a:endParaRPr lang="sv-SE" sz="1400" b="1"/>
          </a:p>
          <a:p>
            <a:pPr>
              <a:lnSpc>
                <a:spcPct val="80000"/>
              </a:lnSpc>
            </a:pPr>
            <a:r>
              <a:rPr lang="sv-SE" sz="1400" b="1"/>
              <a:t>To produce and </a:t>
            </a:r>
            <a:r>
              <a:rPr lang="sv-SE" sz="1400" b="1">
                <a:solidFill>
                  <a:schemeClr val="hlink"/>
                </a:solidFill>
              </a:rPr>
              <a:t>publish a quarterly journal</a:t>
            </a:r>
            <a:r>
              <a:rPr lang="sv-SE" sz="1400" b="1"/>
              <a:t> carrying scientific articles on fermented functional foods. </a:t>
            </a:r>
          </a:p>
          <a:p>
            <a:pPr>
              <a:lnSpc>
                <a:spcPct val="80000"/>
              </a:lnSpc>
            </a:pPr>
            <a:endParaRPr lang="sv-SE" sz="1400" b="1"/>
          </a:p>
          <a:p>
            <a:pPr>
              <a:lnSpc>
                <a:spcPct val="80000"/>
              </a:lnSpc>
            </a:pPr>
            <a:r>
              <a:rPr lang="sv-SE" sz="1400" b="1"/>
              <a:t>To own a </a:t>
            </a:r>
            <a:r>
              <a:rPr lang="sv-SE" sz="1400" b="1">
                <a:solidFill>
                  <a:schemeClr val="hlink"/>
                </a:solidFill>
              </a:rPr>
              <a:t>model laboratory</a:t>
            </a:r>
            <a:r>
              <a:rPr lang="sv-SE" sz="1400" b="1"/>
              <a:t> accredited not only to do research and development of fermented functional foods but also to scientifically test and document the data necessary/required to assert the positive effects in support of the health claims. </a:t>
            </a:r>
          </a:p>
          <a:p>
            <a:pPr>
              <a:lnSpc>
                <a:spcPct val="80000"/>
              </a:lnSpc>
              <a:buFont typeface="Wingdings" pitchFamily="2" charset="2"/>
              <a:buNone/>
            </a:pPr>
            <a:endParaRPr lang="sv-SE" sz="1400" b="1"/>
          </a:p>
          <a:p>
            <a:pPr>
              <a:lnSpc>
                <a:spcPct val="80000"/>
              </a:lnSpc>
            </a:pPr>
            <a:r>
              <a:rPr lang="sv-SE" sz="1400" b="1"/>
              <a:t>To own a </a:t>
            </a:r>
            <a:r>
              <a:rPr lang="sv-SE" sz="1400" b="1">
                <a:solidFill>
                  <a:schemeClr val="hlink"/>
                </a:solidFill>
              </a:rPr>
              <a:t>model production facility</a:t>
            </a:r>
            <a:r>
              <a:rPr lang="sv-SE" sz="1400" b="1"/>
              <a:t> for producing and marketing fermented functional food products developed by its members and/or other stakeholders.</a:t>
            </a:r>
            <a:br>
              <a:rPr lang="sv-SE" sz="1400" b="1"/>
            </a:br>
            <a:endParaRPr lang="sv-SE" sz="1400" b="1"/>
          </a:p>
        </p:txBody>
      </p:sp>
    </p:spTree>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2000" fill="hold"/>
                                        <p:tgtEl>
                                          <p:spTgt spid="47106"/>
                                        </p:tgtEl>
                                        <p:attrNameLst>
                                          <p:attrName>ppt_x</p:attrName>
                                        </p:attrNameLst>
                                      </p:cBhvr>
                                      <p:tavLst>
                                        <p:tav tm="0">
                                          <p:val>
                                            <p:strVal val="#ppt_x"/>
                                          </p:val>
                                        </p:tav>
                                        <p:tav tm="100000">
                                          <p:val>
                                            <p:strVal val="#ppt_x"/>
                                          </p:val>
                                        </p:tav>
                                      </p:tavLst>
                                    </p:anim>
                                    <p:anim calcmode="lin" valueType="num">
                                      <p:cBhvr additive="base">
                                        <p:cTn id="8" dur="20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3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7107">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 calcmode="lin" valueType="num">
                                      <p:cBhvr additive="base">
                                        <p:cTn id="17" dur="3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4710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7107">
                                            <p:txEl>
                                              <p:pRg st="6" end="6"/>
                                            </p:txEl>
                                          </p:spTgt>
                                        </p:tgtEl>
                                        <p:attrNameLst>
                                          <p:attrName>style.visibility</p:attrName>
                                        </p:attrNameLst>
                                      </p:cBhvr>
                                      <p:to>
                                        <p:strVal val="visible"/>
                                      </p:to>
                                    </p:set>
                                    <p:anim calcmode="lin" valueType="num">
                                      <p:cBhvr additive="base">
                                        <p:cTn id="21" dur="30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47107">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7107">
                                            <p:txEl>
                                              <p:pRg st="8" end="8"/>
                                            </p:txEl>
                                          </p:spTgt>
                                        </p:tgtEl>
                                        <p:attrNameLst>
                                          <p:attrName>style.visibility</p:attrName>
                                        </p:attrNameLst>
                                      </p:cBhvr>
                                      <p:to>
                                        <p:strVal val="visible"/>
                                      </p:to>
                                    </p:set>
                                    <p:anim calcmode="lin" valueType="num">
                                      <p:cBhvr additive="base">
                                        <p:cTn id="25" dur="30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7107">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7107">
                                            <p:txEl>
                                              <p:pRg st="10" end="10"/>
                                            </p:txEl>
                                          </p:spTgt>
                                        </p:tgtEl>
                                        <p:attrNameLst>
                                          <p:attrName>style.visibility</p:attrName>
                                        </p:attrNameLst>
                                      </p:cBhvr>
                                      <p:to>
                                        <p:strVal val="visible"/>
                                      </p:to>
                                    </p:set>
                                    <p:anim calcmode="lin" valueType="num">
                                      <p:cBhvr additive="base">
                                        <p:cTn id="29" dur="3000" fill="hold"/>
                                        <p:tgtEl>
                                          <p:spTgt spid="47107">
                                            <p:txEl>
                                              <p:pRg st="10" end="10"/>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47107">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7107">
                                            <p:txEl>
                                              <p:pRg st="12" end="12"/>
                                            </p:txEl>
                                          </p:spTgt>
                                        </p:tgtEl>
                                        <p:attrNameLst>
                                          <p:attrName>style.visibility</p:attrName>
                                        </p:attrNameLst>
                                      </p:cBhvr>
                                      <p:to>
                                        <p:strVal val="visible"/>
                                      </p:to>
                                    </p:set>
                                    <p:anim calcmode="lin" valueType="num">
                                      <p:cBhvr additive="base">
                                        <p:cTn id="33" dur="3000" fill="hold"/>
                                        <p:tgtEl>
                                          <p:spTgt spid="47107">
                                            <p:txEl>
                                              <p:pRg st="12" end="12"/>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47107">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7107">
                                            <p:txEl>
                                              <p:pRg st="14" end="14"/>
                                            </p:txEl>
                                          </p:spTgt>
                                        </p:tgtEl>
                                        <p:attrNameLst>
                                          <p:attrName>style.visibility</p:attrName>
                                        </p:attrNameLst>
                                      </p:cBhvr>
                                      <p:to>
                                        <p:strVal val="visible"/>
                                      </p:to>
                                    </p:set>
                                    <p:anim calcmode="lin" valueType="num">
                                      <p:cBhvr additive="base">
                                        <p:cTn id="37" dur="3000" fill="hold"/>
                                        <p:tgtEl>
                                          <p:spTgt spid="47107">
                                            <p:txEl>
                                              <p:pRg st="14" end="14"/>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47107">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7107">
                                            <p:txEl>
                                              <p:pRg st="16" end="16"/>
                                            </p:txEl>
                                          </p:spTgt>
                                        </p:tgtEl>
                                        <p:attrNameLst>
                                          <p:attrName>style.visibility</p:attrName>
                                        </p:attrNameLst>
                                      </p:cBhvr>
                                      <p:to>
                                        <p:strVal val="visible"/>
                                      </p:to>
                                    </p:set>
                                    <p:anim calcmode="lin" valueType="num">
                                      <p:cBhvr additive="base">
                                        <p:cTn id="41" dur="3000" fill="hold"/>
                                        <p:tgtEl>
                                          <p:spTgt spid="47107">
                                            <p:txEl>
                                              <p:pRg st="16" end="16"/>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47107">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ctrTitle"/>
          </p:nvPr>
        </p:nvSpPr>
        <p:spPr>
          <a:xfrm>
            <a:off x="755650" y="333375"/>
            <a:ext cx="7772400" cy="1920875"/>
          </a:xfrm>
        </p:spPr>
        <p:txBody>
          <a:bodyPr/>
          <a:lstStyle/>
          <a:p>
            <a:r>
              <a:rPr lang="sv-SE" sz="4400"/>
              <a:t>EU/SPF - project</a:t>
            </a:r>
            <a:r>
              <a:rPr lang="sv-SE"/>
              <a:t> </a:t>
            </a:r>
          </a:p>
        </p:txBody>
      </p:sp>
      <p:sp>
        <p:nvSpPr>
          <p:cNvPr id="88069" name="Rectangle 5"/>
          <p:cNvSpPr>
            <a:spLocks noGrp="1" noChangeArrowheads="1"/>
          </p:cNvSpPr>
          <p:nvPr>
            <p:ph type="subTitle" idx="1"/>
          </p:nvPr>
        </p:nvSpPr>
        <p:spPr>
          <a:xfrm>
            <a:off x="1403350" y="2060575"/>
            <a:ext cx="6553200" cy="3960813"/>
          </a:xfrm>
        </p:spPr>
        <p:txBody>
          <a:bodyPr/>
          <a:lstStyle/>
          <a:p>
            <a:pPr>
              <a:lnSpc>
                <a:spcPct val="80000"/>
              </a:lnSpc>
            </a:pPr>
            <a:endParaRPr lang="sv-SE" sz="2400" b="1"/>
          </a:p>
          <a:p>
            <a:pPr>
              <a:lnSpc>
                <a:spcPct val="80000"/>
              </a:lnSpc>
            </a:pPr>
            <a:r>
              <a:rPr lang="sv-SE" sz="2400" b="1"/>
              <a:t>Four strategic meetings  2005 are planned</a:t>
            </a:r>
          </a:p>
          <a:p>
            <a:pPr>
              <a:lnSpc>
                <a:spcPct val="80000"/>
              </a:lnSpc>
            </a:pPr>
            <a:endParaRPr lang="sv-SE" sz="2400" b="1"/>
          </a:p>
          <a:p>
            <a:pPr>
              <a:lnSpc>
                <a:spcPct val="80000"/>
              </a:lnSpc>
            </a:pPr>
            <a:r>
              <a:rPr lang="sv-SE" sz="2400" b="1"/>
              <a:t>The first of these was in May  </a:t>
            </a:r>
          </a:p>
          <a:p>
            <a:pPr>
              <a:lnSpc>
                <a:spcPct val="80000"/>
              </a:lnSpc>
            </a:pPr>
            <a:endParaRPr lang="sv-SE" sz="2400" b="1"/>
          </a:p>
          <a:p>
            <a:pPr>
              <a:lnSpc>
                <a:spcPct val="80000"/>
              </a:lnSpc>
            </a:pPr>
            <a:r>
              <a:rPr lang="sv-SE" sz="2400" b="1"/>
              <a:t>One aim is to make priorities and bring the potential of indigenous fermented foods of south asia in the focus of policy makers, managing directors, media and social workers</a:t>
            </a:r>
          </a:p>
          <a:p>
            <a:pPr>
              <a:lnSpc>
                <a:spcPct val="80000"/>
              </a:lnSpc>
            </a:pPr>
            <a:r>
              <a:rPr lang="sv-SE" sz="2400" b="1"/>
              <a:t>So that more resourses can be offered for research and development in this area</a:t>
            </a:r>
          </a:p>
          <a:p>
            <a:pPr>
              <a:lnSpc>
                <a:spcPct val="80000"/>
              </a:lnSpc>
            </a:pPr>
            <a:endParaRPr lang="sv-SE" sz="2400" b="1"/>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88069">
                                            <p:txEl>
                                              <p:pRg st="1" end="1"/>
                                            </p:txEl>
                                          </p:spTgt>
                                        </p:tgtEl>
                                        <p:attrNameLst>
                                          <p:attrName>style.visibility</p:attrName>
                                        </p:attrNameLst>
                                      </p:cBhvr>
                                      <p:to>
                                        <p:strVal val="visible"/>
                                      </p:to>
                                    </p:set>
                                    <p:anim calcmode="lin" valueType="num">
                                      <p:cBhvr additive="base">
                                        <p:cTn id="7" dur="2000" fill="hold"/>
                                        <p:tgtEl>
                                          <p:spTgt spid="88069">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8069">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88069">
                                            <p:txEl>
                                              <p:pRg st="3" end="3"/>
                                            </p:txEl>
                                          </p:spTgt>
                                        </p:tgtEl>
                                        <p:attrNameLst>
                                          <p:attrName>style.visibility</p:attrName>
                                        </p:attrNameLst>
                                      </p:cBhvr>
                                      <p:to>
                                        <p:strVal val="visible"/>
                                      </p:to>
                                    </p:set>
                                    <p:anim calcmode="lin" valueType="num">
                                      <p:cBhvr additive="base">
                                        <p:cTn id="12" dur="2000" fill="hold"/>
                                        <p:tgtEl>
                                          <p:spTgt spid="88069">
                                            <p:txEl>
                                              <p:pRg st="3" end="3"/>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88069">
                                            <p:txEl>
                                              <p:pRg st="3" end="3"/>
                                            </p:txEl>
                                          </p:spTgt>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88069">
                                            <p:txEl>
                                              <p:pRg st="5" end="5"/>
                                            </p:txEl>
                                          </p:spTgt>
                                        </p:tgtEl>
                                        <p:attrNameLst>
                                          <p:attrName>style.visibility</p:attrName>
                                        </p:attrNameLst>
                                      </p:cBhvr>
                                      <p:to>
                                        <p:strVal val="visible"/>
                                      </p:to>
                                    </p:set>
                                    <p:anim calcmode="lin" valueType="num">
                                      <p:cBhvr additive="base">
                                        <p:cTn id="16" dur="2000" fill="hold"/>
                                        <p:tgtEl>
                                          <p:spTgt spid="88069">
                                            <p:txEl>
                                              <p:pRg st="5" end="5"/>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88069">
                                            <p:txEl>
                                              <p:pRg st="5" end="5"/>
                                            </p:txEl>
                                          </p:spTgt>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88069">
                                            <p:txEl>
                                              <p:pRg st="6" end="6"/>
                                            </p:txEl>
                                          </p:spTgt>
                                        </p:tgtEl>
                                        <p:attrNameLst>
                                          <p:attrName>style.visibility</p:attrName>
                                        </p:attrNameLst>
                                      </p:cBhvr>
                                      <p:to>
                                        <p:strVal val="visible"/>
                                      </p:to>
                                    </p:set>
                                    <p:anim calcmode="lin" valueType="num">
                                      <p:cBhvr additive="base">
                                        <p:cTn id="20" dur="2000" fill="hold"/>
                                        <p:tgtEl>
                                          <p:spTgt spid="88069">
                                            <p:txEl>
                                              <p:pRg st="6" end="6"/>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88069">
                                            <p:txEl>
                                              <p:pRg st="6" end="6"/>
                                            </p:txEl>
                                          </p:spTgt>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12" fill="hold" grpId="0" nodeType="afterEffect">
                                  <p:stCondLst>
                                    <p:cond delay="0"/>
                                  </p:stCondLst>
                                  <p:childTnLst>
                                    <p:set>
                                      <p:cBhvr>
                                        <p:cTn id="24" dur="1" fill="hold">
                                          <p:stCondLst>
                                            <p:cond delay="0"/>
                                          </p:stCondLst>
                                        </p:cTn>
                                        <p:tgtEl>
                                          <p:spTgt spid="88068"/>
                                        </p:tgtEl>
                                        <p:attrNameLst>
                                          <p:attrName>style.visibility</p:attrName>
                                        </p:attrNameLst>
                                      </p:cBhvr>
                                      <p:to>
                                        <p:strVal val="visible"/>
                                      </p:to>
                                    </p:set>
                                    <p:anim calcmode="lin" valueType="num">
                                      <p:cBhvr additive="base">
                                        <p:cTn id="25" dur="3000" fill="hold"/>
                                        <p:tgtEl>
                                          <p:spTgt spid="88068"/>
                                        </p:tgtEl>
                                        <p:attrNameLst>
                                          <p:attrName>ppt_x</p:attrName>
                                        </p:attrNameLst>
                                      </p:cBhvr>
                                      <p:tavLst>
                                        <p:tav tm="0">
                                          <p:val>
                                            <p:strVal val="0-#ppt_w/2"/>
                                          </p:val>
                                        </p:tav>
                                        <p:tav tm="100000">
                                          <p:val>
                                            <p:strVal val="#ppt_x"/>
                                          </p:val>
                                        </p:tav>
                                      </p:tavLst>
                                    </p:anim>
                                    <p:anim calcmode="lin" valueType="num">
                                      <p:cBhvr additive="base">
                                        <p:cTn id="26" dur="3000" fill="hold"/>
                                        <p:tgtEl>
                                          <p:spTgt spid="880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r>
              <a:rPr lang="sv-SE"/>
              <a:t>Absolutely Invaluable !</a:t>
            </a:r>
          </a:p>
        </p:txBody>
      </p:sp>
      <p:sp>
        <p:nvSpPr>
          <p:cNvPr id="53251" name="Rectangle 3"/>
          <p:cNvSpPr>
            <a:spLocks noGrp="1" noChangeArrowheads="1"/>
          </p:cNvSpPr>
          <p:nvPr>
            <p:ph type="body" idx="1"/>
          </p:nvPr>
        </p:nvSpPr>
        <p:spPr/>
        <p:txBody>
          <a:bodyPr/>
          <a:lstStyle/>
          <a:p>
            <a:pPr algn="ctr">
              <a:buFont typeface="Wingdings" pitchFamily="2" charset="2"/>
              <a:buNone/>
            </a:pPr>
            <a:endParaRPr lang="sv-SE"/>
          </a:p>
          <a:p>
            <a:pPr algn="ctr">
              <a:buFont typeface="Wingdings" pitchFamily="2" charset="2"/>
              <a:buNone/>
            </a:pPr>
            <a:r>
              <a:rPr lang="sv-SE" sz="2400"/>
              <a:t>Strong support by</a:t>
            </a:r>
            <a:r>
              <a:rPr lang="sv-SE"/>
              <a:t> </a:t>
            </a:r>
          </a:p>
          <a:p>
            <a:pPr algn="ctr">
              <a:buFont typeface="Wingdings" pitchFamily="2" charset="2"/>
              <a:buNone/>
            </a:pPr>
            <a:endParaRPr lang="sv-SE" b="1"/>
          </a:p>
          <a:p>
            <a:pPr algn="ctr">
              <a:buFont typeface="Wingdings" pitchFamily="2" charset="2"/>
              <a:buNone/>
            </a:pPr>
            <a:r>
              <a:rPr lang="sv-SE" b="1"/>
              <a:t>Dr. V. Kurien</a:t>
            </a:r>
          </a:p>
          <a:p>
            <a:pPr algn="ctr">
              <a:buFont typeface="Wingdings" pitchFamily="2" charset="2"/>
              <a:buNone/>
            </a:pPr>
            <a:r>
              <a:rPr lang="sv-SE" b="1"/>
              <a:t>Prof. JB Prajapati</a:t>
            </a:r>
          </a:p>
          <a:p>
            <a:pPr algn="ctr">
              <a:buFont typeface="Wingdings" pitchFamily="2" charset="2"/>
              <a:buNone/>
            </a:pPr>
            <a:r>
              <a:rPr lang="sv-SE" b="1"/>
              <a:t>Asst. Prof. Lata Ramachandran </a:t>
            </a:r>
          </a:p>
          <a:p>
            <a:pPr algn="ctr">
              <a:buFont typeface="Wingdings" pitchFamily="2" charset="2"/>
              <a:buNone/>
            </a:pPr>
            <a:endParaRPr lang="sv-SE" sz="2400"/>
          </a:p>
          <a:p>
            <a:pPr algn="ctr">
              <a:buFont typeface="Wingdings" pitchFamily="2" charset="2"/>
              <a:buNone/>
            </a:pPr>
            <a:r>
              <a:rPr lang="sv-SE" sz="2400"/>
              <a:t>was</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3" end="3"/>
                                            </p:txEl>
                                          </p:spTgt>
                                        </p:tgtEl>
                                        <p:attrNameLst>
                                          <p:attrName>style.visibility</p:attrName>
                                        </p:attrNameLst>
                                      </p:cBhvr>
                                      <p:to>
                                        <p:strVal val="visible"/>
                                      </p:to>
                                    </p:set>
                                    <p:anim calcmode="lin" valueType="num">
                                      <p:cBhvr additive="base">
                                        <p:cTn id="7" dur="50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325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 calcmode="lin" valueType="num">
                                      <p:cBhvr additive="base">
                                        <p:cTn id="17" dur="30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5325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3251">
                                            <p:txEl>
                                              <p:pRg st="5" end="5"/>
                                            </p:txEl>
                                          </p:spTgt>
                                        </p:tgtEl>
                                        <p:attrNameLst>
                                          <p:attrName>style.visibility</p:attrName>
                                        </p:attrNameLst>
                                      </p:cBhvr>
                                      <p:to>
                                        <p:strVal val="visible"/>
                                      </p:to>
                                    </p:set>
                                    <p:anim calcmode="lin" valueType="num">
                                      <p:cBhvr additive="base">
                                        <p:cTn id="21" dur="30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53251">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3251">
                                            <p:txEl>
                                              <p:pRg st="7" end="7"/>
                                            </p:txEl>
                                          </p:spTgt>
                                        </p:tgtEl>
                                        <p:attrNameLst>
                                          <p:attrName>style.visibility</p:attrName>
                                        </p:attrNameLst>
                                      </p:cBhvr>
                                      <p:to>
                                        <p:strVal val="visible"/>
                                      </p:to>
                                    </p:set>
                                    <p:anim calcmode="lin" valueType="num">
                                      <p:cBhvr additive="base">
                                        <p:cTn id="25" dur="30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0"/>
                            </p:stCondLst>
                            <p:childTnLst>
                              <p:par>
                                <p:cTn id="28" presetID="2" presetClass="entr" presetSubtype="4" fill="hold" grpId="0" nodeType="afterEffect">
                                  <p:stCondLst>
                                    <p:cond delay="0"/>
                                  </p:stCondLst>
                                  <p:childTnLst>
                                    <p:set>
                                      <p:cBhvr>
                                        <p:cTn id="29" dur="1" fill="hold">
                                          <p:stCondLst>
                                            <p:cond delay="0"/>
                                          </p:stCondLst>
                                        </p:cTn>
                                        <p:tgtEl>
                                          <p:spTgt spid="53250"/>
                                        </p:tgtEl>
                                        <p:attrNameLst>
                                          <p:attrName>style.visibility</p:attrName>
                                        </p:attrNameLst>
                                      </p:cBhvr>
                                      <p:to>
                                        <p:strVal val="visible"/>
                                      </p:to>
                                    </p:set>
                                    <p:anim calcmode="lin" valueType="num">
                                      <p:cBhvr additive="base">
                                        <p:cTn id="30" dur="3000" fill="hold"/>
                                        <p:tgtEl>
                                          <p:spTgt spid="53250"/>
                                        </p:tgtEl>
                                        <p:attrNameLst>
                                          <p:attrName>ppt_x</p:attrName>
                                        </p:attrNameLst>
                                      </p:cBhvr>
                                      <p:tavLst>
                                        <p:tav tm="0">
                                          <p:val>
                                            <p:strVal val="#ppt_x"/>
                                          </p:val>
                                        </p:tav>
                                        <p:tav tm="100000">
                                          <p:val>
                                            <p:strVal val="#ppt_x"/>
                                          </p:val>
                                        </p:tav>
                                      </p:tavLst>
                                    </p:anim>
                                    <p:anim calcmode="lin" valueType="num">
                                      <p:cBhvr additive="base">
                                        <p:cTn id="31" dur="30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r>
              <a:rPr lang="sv-SE">
                <a:solidFill>
                  <a:schemeClr val="accent1"/>
                </a:solidFill>
              </a:rPr>
              <a:t>Please </a:t>
            </a:r>
            <a:br>
              <a:rPr lang="sv-SE">
                <a:solidFill>
                  <a:schemeClr val="accent1"/>
                </a:solidFill>
              </a:rPr>
            </a:br>
            <a:r>
              <a:rPr lang="sv-SE">
                <a:solidFill>
                  <a:schemeClr val="accent1"/>
                </a:solidFill>
              </a:rPr>
              <a:t>Contact The co-ordinator</a:t>
            </a:r>
          </a:p>
        </p:txBody>
      </p:sp>
      <p:sp>
        <p:nvSpPr>
          <p:cNvPr id="92163" name="Rectangle 3"/>
          <p:cNvSpPr>
            <a:spLocks noGrp="1" noChangeArrowheads="1"/>
          </p:cNvSpPr>
          <p:nvPr>
            <p:ph type="body" idx="1"/>
          </p:nvPr>
        </p:nvSpPr>
        <p:spPr>
          <a:xfrm>
            <a:off x="457200" y="1628775"/>
            <a:ext cx="8229600" cy="4679950"/>
          </a:xfrm>
        </p:spPr>
        <p:txBody>
          <a:bodyPr/>
          <a:lstStyle/>
          <a:p>
            <a:pPr>
              <a:lnSpc>
                <a:spcPct val="90000"/>
              </a:lnSpc>
            </a:pPr>
            <a:endParaRPr lang="sv-SE"/>
          </a:p>
          <a:p>
            <a:pPr>
              <a:lnSpc>
                <a:spcPct val="90000"/>
              </a:lnSpc>
            </a:pPr>
            <a:endParaRPr lang="sv-SE"/>
          </a:p>
          <a:p>
            <a:pPr algn="ctr">
              <a:lnSpc>
                <a:spcPct val="90000"/>
              </a:lnSpc>
              <a:buFont typeface="Wingdings" pitchFamily="2" charset="2"/>
              <a:buNone/>
            </a:pPr>
            <a:r>
              <a:rPr lang="sv-SE" sz="4000" b="1">
                <a:solidFill>
                  <a:schemeClr val="accent1"/>
                </a:solidFill>
              </a:rPr>
              <a:t>Dr. JB Prajapti</a:t>
            </a:r>
          </a:p>
          <a:p>
            <a:pPr algn="ctr">
              <a:lnSpc>
                <a:spcPct val="90000"/>
              </a:lnSpc>
              <a:buFont typeface="Wingdings" pitchFamily="2" charset="2"/>
              <a:buNone/>
            </a:pPr>
            <a:r>
              <a:rPr lang="sv-SE" sz="4000" b="1">
                <a:solidFill>
                  <a:schemeClr val="accent1"/>
                </a:solidFill>
                <a:hlinkClick r:id="rId2"/>
              </a:rPr>
              <a:t>prajapatijashbhai@yahoo.com</a:t>
            </a:r>
            <a:endParaRPr lang="sv-SE" sz="4000" b="1">
              <a:solidFill>
                <a:schemeClr val="accent1"/>
              </a:solidFill>
            </a:endParaRPr>
          </a:p>
          <a:p>
            <a:pPr algn="ctr">
              <a:lnSpc>
                <a:spcPct val="90000"/>
              </a:lnSpc>
              <a:buFont typeface="Wingdings" pitchFamily="2" charset="2"/>
              <a:buNone/>
            </a:pPr>
            <a:endParaRPr lang="sv-SE" sz="2800" b="1">
              <a:solidFill>
                <a:schemeClr val="accent1"/>
              </a:solidFill>
            </a:endParaRPr>
          </a:p>
          <a:p>
            <a:pPr algn="ctr">
              <a:lnSpc>
                <a:spcPct val="90000"/>
              </a:lnSpc>
              <a:buFont typeface="Wingdings" pitchFamily="2" charset="2"/>
              <a:buNone/>
            </a:pPr>
            <a:r>
              <a:rPr lang="sv-SE" sz="2800" b="1">
                <a:solidFill>
                  <a:schemeClr val="accent1"/>
                </a:solidFill>
              </a:rPr>
              <a:t>and  become a member !</a:t>
            </a:r>
          </a:p>
          <a:p>
            <a:pPr>
              <a:lnSpc>
                <a:spcPct val="90000"/>
              </a:lnSpc>
            </a:pPr>
            <a:endParaRPr lang="sv-SE" b="1">
              <a:solidFill>
                <a:schemeClr val="accent1"/>
              </a:solidFill>
            </a:endParaRPr>
          </a:p>
          <a:p>
            <a:pPr>
              <a:lnSpc>
                <a:spcPct val="90000"/>
              </a:lnSpc>
              <a:buFont typeface="Wingdings" pitchFamily="2" charset="2"/>
              <a:buNone/>
            </a:pPr>
            <a:r>
              <a:rPr lang="sv-SE"/>
              <a:t> </a:t>
            </a:r>
          </a:p>
        </p:txBody>
      </p:sp>
    </p:spTree>
  </p:cSld>
  <p:clrMapOvr>
    <a:masterClrMapping/>
  </p:clrMapOvr>
  <p:transition spd="med" advClick="0" advTm="1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r>
              <a:rPr lang="sv-SE" sz="3200"/>
              <a:t>Two more networks </a:t>
            </a:r>
            <a:br>
              <a:rPr lang="sv-SE" sz="3200"/>
            </a:br>
            <a:r>
              <a:rPr lang="sv-SE" sz="3200"/>
              <a:t>being developed</a:t>
            </a:r>
            <a:r>
              <a:rPr lang="sv-SE" sz="4000"/>
              <a:t> </a:t>
            </a:r>
          </a:p>
        </p:txBody>
      </p:sp>
      <p:sp>
        <p:nvSpPr>
          <p:cNvPr id="91139" name="Rectangle 3"/>
          <p:cNvSpPr>
            <a:spLocks noGrp="1" noChangeArrowheads="1"/>
          </p:cNvSpPr>
          <p:nvPr>
            <p:ph type="body" idx="1"/>
          </p:nvPr>
        </p:nvSpPr>
        <p:spPr/>
        <p:txBody>
          <a:bodyPr/>
          <a:lstStyle/>
          <a:p>
            <a:pPr marL="609600" indent="-609600">
              <a:lnSpc>
                <a:spcPct val="80000"/>
              </a:lnSpc>
            </a:pPr>
            <a:endParaRPr lang="sv-SE" sz="2000"/>
          </a:p>
          <a:p>
            <a:pPr marL="609600" indent="-609600" algn="ctr">
              <a:lnSpc>
                <a:spcPct val="80000"/>
              </a:lnSpc>
              <a:buFont typeface="Wingdings" pitchFamily="2" charset="2"/>
              <a:buNone/>
            </a:pPr>
            <a:r>
              <a:rPr lang="sv-SE" sz="2800"/>
              <a:t>A Network for </a:t>
            </a:r>
          </a:p>
          <a:p>
            <a:pPr marL="609600" indent="-609600" algn="ctr">
              <a:lnSpc>
                <a:spcPct val="80000"/>
              </a:lnSpc>
              <a:buFont typeface="Wingdings" pitchFamily="2" charset="2"/>
              <a:buNone/>
            </a:pPr>
            <a:r>
              <a:rPr lang="sv-SE" sz="2800"/>
              <a:t>sustainable utlilisation of tropical plant biomass </a:t>
            </a:r>
          </a:p>
          <a:p>
            <a:pPr marL="609600" indent="-609600">
              <a:lnSpc>
                <a:spcPct val="80000"/>
              </a:lnSpc>
              <a:buFont typeface="Wingdings" pitchFamily="2" charset="2"/>
              <a:buNone/>
            </a:pPr>
            <a:r>
              <a:rPr lang="sv-SE" sz="1600" b="1"/>
              <a:t>	</a:t>
            </a:r>
          </a:p>
          <a:p>
            <a:pPr marL="609600" indent="-609600" algn="ctr">
              <a:lnSpc>
                <a:spcPct val="80000"/>
              </a:lnSpc>
              <a:buFont typeface="Wingdings" pitchFamily="2" charset="2"/>
              <a:buNone/>
            </a:pPr>
            <a:endParaRPr lang="sv-SE" sz="2000"/>
          </a:p>
          <a:p>
            <a:pPr marL="609600" indent="-609600" algn="ctr">
              <a:lnSpc>
                <a:spcPct val="80000"/>
              </a:lnSpc>
              <a:buFont typeface="Wingdings" pitchFamily="2" charset="2"/>
              <a:buNone/>
            </a:pPr>
            <a:endParaRPr lang="sv-SE" sz="2800"/>
          </a:p>
          <a:p>
            <a:pPr marL="609600" indent="-609600" algn="ctr">
              <a:lnSpc>
                <a:spcPct val="80000"/>
              </a:lnSpc>
              <a:buFont typeface="Wingdings" pitchFamily="2" charset="2"/>
              <a:buNone/>
            </a:pPr>
            <a:r>
              <a:rPr lang="sv-SE" sz="2800"/>
              <a:t>A Network for </a:t>
            </a:r>
          </a:p>
          <a:p>
            <a:pPr marL="609600" indent="-609600" algn="ctr">
              <a:lnSpc>
                <a:spcPct val="80000"/>
              </a:lnSpc>
              <a:buFont typeface="Wingdings" pitchFamily="2" charset="2"/>
              <a:buNone/>
            </a:pPr>
            <a:r>
              <a:rPr lang="sv-SE" sz="2800"/>
              <a:t>strategic alliance among small and medium scale </a:t>
            </a:r>
          </a:p>
          <a:p>
            <a:pPr marL="609600" indent="-609600" algn="ctr">
              <a:lnSpc>
                <a:spcPct val="80000"/>
              </a:lnSpc>
              <a:buFont typeface="Wingdings" pitchFamily="2" charset="2"/>
              <a:buNone/>
            </a:pPr>
            <a:r>
              <a:rPr lang="sv-SE" sz="2800"/>
              <a:t>food and biotech industries for </a:t>
            </a:r>
          </a:p>
          <a:p>
            <a:pPr marL="609600" indent="-609600" algn="ctr">
              <a:lnSpc>
                <a:spcPct val="80000"/>
              </a:lnSpc>
              <a:buFont typeface="Wingdings" pitchFamily="2" charset="2"/>
              <a:buNone/>
            </a:pPr>
            <a:r>
              <a:rPr lang="sv-SE" sz="2800"/>
              <a:t>development of new products and new markets.</a:t>
            </a:r>
          </a:p>
          <a:p>
            <a:pPr marL="609600" indent="-609600">
              <a:lnSpc>
                <a:spcPct val="80000"/>
              </a:lnSpc>
              <a:buFont typeface="Wingdings" pitchFamily="2" charset="2"/>
              <a:buNone/>
            </a:pPr>
            <a:r>
              <a:rPr lang="sv-SE" sz="2800" b="1"/>
              <a:t> </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 calcmode="lin" valueType="num">
                                      <p:cBhvr additive="base">
                                        <p:cTn id="7" dur="2000" fill="hold"/>
                                        <p:tgtEl>
                                          <p:spTgt spid="91139">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11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anim calcmode="lin" valueType="num">
                                      <p:cBhvr additive="base">
                                        <p:cTn id="11" dur="20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91139">
                                            <p:txEl>
                                              <p:pRg st="6" end="6"/>
                                            </p:txEl>
                                          </p:spTgt>
                                        </p:tgtEl>
                                        <p:attrNameLst>
                                          <p:attrName>style.visibility</p:attrName>
                                        </p:attrNameLst>
                                      </p:cBhvr>
                                      <p:to>
                                        <p:strVal val="visible"/>
                                      </p:to>
                                    </p:set>
                                    <p:anim calcmode="lin" valueType="num">
                                      <p:cBhvr additive="base">
                                        <p:cTn id="16" dur="20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1139">
                                            <p:txEl>
                                              <p:pRg st="7" end="7"/>
                                            </p:txEl>
                                          </p:spTgt>
                                        </p:tgtEl>
                                        <p:attrNameLst>
                                          <p:attrName>style.visibility</p:attrName>
                                        </p:attrNameLst>
                                      </p:cBhvr>
                                      <p:to>
                                        <p:strVal val="visible"/>
                                      </p:to>
                                    </p:set>
                                    <p:anim calcmode="lin" valueType="num">
                                      <p:cBhvr additive="base">
                                        <p:cTn id="22" dur="2000" fill="hold"/>
                                        <p:tgtEl>
                                          <p:spTgt spid="91139">
                                            <p:txEl>
                                              <p:pRg st="7" end="7"/>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911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1139">
                                            <p:txEl>
                                              <p:pRg st="8" end="8"/>
                                            </p:txEl>
                                          </p:spTgt>
                                        </p:tgtEl>
                                        <p:attrNameLst>
                                          <p:attrName>style.visibility</p:attrName>
                                        </p:attrNameLst>
                                      </p:cBhvr>
                                      <p:to>
                                        <p:strVal val="visible"/>
                                      </p:to>
                                    </p:set>
                                    <p:anim calcmode="lin" valueType="num">
                                      <p:cBhvr additive="base">
                                        <p:cTn id="28" dur="2000" fill="hold"/>
                                        <p:tgtEl>
                                          <p:spTgt spid="91139">
                                            <p:txEl>
                                              <p:pRg st="8" end="8"/>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91139">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1139">
                                            <p:txEl>
                                              <p:pRg st="9" end="9"/>
                                            </p:txEl>
                                          </p:spTgt>
                                        </p:tgtEl>
                                        <p:attrNameLst>
                                          <p:attrName>style.visibility</p:attrName>
                                        </p:attrNameLst>
                                      </p:cBhvr>
                                      <p:to>
                                        <p:strVal val="visible"/>
                                      </p:to>
                                    </p:set>
                                    <p:anim calcmode="lin" valueType="num">
                                      <p:cBhvr additive="base">
                                        <p:cTn id="32" dur="2000" fill="hold"/>
                                        <p:tgtEl>
                                          <p:spTgt spid="91139">
                                            <p:txEl>
                                              <p:pRg st="9" end="9"/>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91139">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1138"/>
                                        </p:tgtEl>
                                        <p:attrNameLst>
                                          <p:attrName>style.visibility</p:attrName>
                                        </p:attrNameLst>
                                      </p:cBhvr>
                                      <p:to>
                                        <p:strVal val="visible"/>
                                      </p:to>
                                    </p:set>
                                    <p:anim calcmode="lin" valueType="num">
                                      <p:cBhvr additive="base">
                                        <p:cTn id="36" dur="3000" fill="hold"/>
                                        <p:tgtEl>
                                          <p:spTgt spid="91138"/>
                                        </p:tgtEl>
                                        <p:attrNameLst>
                                          <p:attrName>ppt_x</p:attrName>
                                        </p:attrNameLst>
                                      </p:cBhvr>
                                      <p:tavLst>
                                        <p:tav tm="0">
                                          <p:val>
                                            <p:strVal val="#ppt_x"/>
                                          </p:val>
                                        </p:tav>
                                        <p:tav tm="100000">
                                          <p:val>
                                            <p:strVal val="#ppt_x"/>
                                          </p:val>
                                        </p:tav>
                                      </p:tavLst>
                                    </p:anim>
                                    <p:anim calcmode="lin" valueType="num">
                                      <p:cBhvr additive="base">
                                        <p:cTn id="37" dur="3000" fill="hold"/>
                                        <p:tgtEl>
                                          <p:spTgt spid="91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låklocka"/>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9" name="Rectangle 3"/>
          <p:cNvSpPr>
            <a:spLocks noChangeArrowheads="1"/>
          </p:cNvSpPr>
          <p:nvPr/>
        </p:nvSpPr>
        <p:spPr bwMode="auto">
          <a:xfrm rot="10800000" flipV="1">
            <a:off x="-1588" y="187325"/>
            <a:ext cx="9155113" cy="13801725"/>
          </a:xfrm>
          <a:prstGeom prst="rect">
            <a:avLst/>
          </a:prstGeom>
          <a:noFill/>
          <a:ln w="9525">
            <a:noFill/>
            <a:miter lim="800000"/>
            <a:headEnd/>
            <a:tailEnd/>
          </a:ln>
          <a:effectLst/>
        </p:spPr>
        <p:txBody>
          <a:bodyPr>
            <a:spAutoFit/>
          </a:bodyPr>
          <a:lstStyle/>
          <a:p>
            <a:pPr algn="ctr" eaLnBrk="0" hangingPunct="0"/>
            <a:endParaRPr lang="sv-SE" sz="5400" b="1">
              <a:solidFill>
                <a:schemeClr val="accent1"/>
              </a:solidFill>
              <a:latin typeface="Bradley Hand ITC" pitchFamily="66" charset="0"/>
            </a:endParaRPr>
          </a:p>
          <a:p>
            <a:pPr algn="r" eaLnBrk="0" hangingPunct="0"/>
            <a:r>
              <a:rPr lang="sv-SE" sz="6600" b="1">
                <a:solidFill>
                  <a:schemeClr val="accent1"/>
                </a:solidFill>
                <a:latin typeface="Bradley Hand ITC" pitchFamily="66" charset="0"/>
              </a:rPr>
              <a:t>Thank you</a:t>
            </a:r>
            <a:r>
              <a:rPr lang="sv-SE" sz="5400" b="1">
                <a:solidFill>
                  <a:schemeClr val="accent1"/>
                </a:solidFill>
                <a:latin typeface="Bradley Hand ITC" pitchFamily="66" charset="0"/>
              </a:rPr>
              <a:t> </a:t>
            </a:r>
            <a:r>
              <a:rPr lang="sv-SE" sz="6600" b="1">
                <a:solidFill>
                  <a:schemeClr val="accent1"/>
                </a:solidFill>
                <a:latin typeface="Bradley Hand ITC" pitchFamily="66" charset="0"/>
              </a:rPr>
              <a:t>!</a:t>
            </a:r>
            <a:endParaRPr lang="sv-SE" sz="5400" b="1">
              <a:solidFill>
                <a:schemeClr val="accent1"/>
              </a:solidFill>
              <a:latin typeface="Bradley Hand ITC" pitchFamily="66" charset="0"/>
            </a:endParaRPr>
          </a:p>
          <a:p>
            <a:pPr algn="ctr" eaLnBrk="0" hangingPunct="0"/>
            <a:r>
              <a:rPr lang="sv-SE" sz="6600" b="1">
                <a:solidFill>
                  <a:schemeClr val="accent1"/>
                </a:solidFill>
                <a:latin typeface="Bradley Hand ITC" pitchFamily="66" charset="0"/>
              </a:rPr>
              <a:t>                       </a:t>
            </a:r>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66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r>
              <a:rPr lang="sv-SE" sz="5400" b="1">
                <a:solidFill>
                  <a:schemeClr val="accent1"/>
                </a:solidFill>
                <a:latin typeface="Bradley Hand ITC" pitchFamily="66" charset="0"/>
              </a:rPr>
              <a:t> </a:t>
            </a: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a:p>
            <a:pPr algn="ctr" eaLnBrk="0" hangingPunct="0"/>
            <a:endParaRPr lang="sv-SE" sz="5400" b="1">
              <a:solidFill>
                <a:schemeClr val="accent1"/>
              </a:solidFill>
              <a:latin typeface="Bradley Hand ITC" pitchFamily="66" charset="0"/>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0" fill="hold"/>
                                        <p:tgtEl>
                                          <p:spTgt spid="34818"/>
                                        </p:tgtEl>
                                        <p:attrNameLst>
                                          <p:attrName>ppt_x</p:attrName>
                                        </p:attrNameLst>
                                      </p:cBhvr>
                                      <p:tavLst>
                                        <p:tav tm="0">
                                          <p:val>
                                            <p:strVal val="#ppt_x"/>
                                          </p:val>
                                        </p:tav>
                                        <p:tav tm="100000">
                                          <p:val>
                                            <p:strVal val="#ppt_x"/>
                                          </p:val>
                                        </p:tav>
                                      </p:tavLst>
                                    </p:anim>
                                    <p:anim calcmode="lin" valueType="num">
                                      <p:cBhvr additive="base">
                                        <p:cTn id="8" dur="5000" fill="hold"/>
                                        <p:tgtEl>
                                          <p:spTgt spid="34818"/>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2" presetClass="entr" presetSubtype="4" fill="hold" grpId="0" nodeType="afterEffect">
                                  <p:stCondLst>
                                    <p:cond delay="0"/>
                                  </p:stCondLst>
                                  <p:childTnLst>
                                    <p:set>
                                      <p:cBhvr>
                                        <p:cTn id="11" dur="1" fill="hold">
                                          <p:stCondLst>
                                            <p:cond delay="0"/>
                                          </p:stCondLst>
                                        </p:cTn>
                                        <p:tgtEl>
                                          <p:spTgt spid="34819"/>
                                        </p:tgtEl>
                                        <p:attrNameLst>
                                          <p:attrName>style.visibility</p:attrName>
                                        </p:attrNameLst>
                                      </p:cBhvr>
                                      <p:to>
                                        <p:strVal val="visible"/>
                                      </p:to>
                                    </p:set>
                                    <p:anim calcmode="lin" valueType="num">
                                      <p:cBhvr additive="base">
                                        <p:cTn id="12" dur="3000" fill="hold"/>
                                        <p:tgtEl>
                                          <p:spTgt spid="34819"/>
                                        </p:tgtEl>
                                        <p:attrNameLst>
                                          <p:attrName>ppt_x</p:attrName>
                                        </p:attrNameLst>
                                      </p:cBhvr>
                                      <p:tavLst>
                                        <p:tav tm="0">
                                          <p:val>
                                            <p:strVal val="#ppt_x"/>
                                          </p:val>
                                        </p:tav>
                                        <p:tav tm="100000">
                                          <p:val>
                                            <p:strVal val="#ppt_x"/>
                                          </p:val>
                                        </p:tav>
                                      </p:tavLst>
                                    </p:anim>
                                    <p:anim calcmode="lin" valueType="num">
                                      <p:cBhvr additive="base">
                                        <p:cTn id="13" dur="3000" fill="hold"/>
                                        <p:tgtEl>
                                          <p:spTgt spid="348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r>
              <a:rPr lang="en-GB" sz="3600">
                <a:solidFill>
                  <a:schemeClr val="accent1"/>
                </a:solidFill>
              </a:rPr>
              <a:t>Excellent exposition of bio-diversity</a:t>
            </a:r>
            <a:endParaRPr lang="en-US" sz="3600">
              <a:solidFill>
                <a:schemeClr val="accent1"/>
              </a:solidFill>
            </a:endParaRPr>
          </a:p>
        </p:txBody>
      </p:sp>
      <p:sp>
        <p:nvSpPr>
          <p:cNvPr id="19459" name="Rectangle 3"/>
          <p:cNvSpPr>
            <a:spLocks noGrp="1" noChangeArrowheads="1"/>
          </p:cNvSpPr>
          <p:nvPr>
            <p:ph type="body" idx="1"/>
          </p:nvPr>
        </p:nvSpPr>
        <p:spPr/>
        <p:txBody>
          <a:bodyPr/>
          <a:lstStyle/>
          <a:p>
            <a:pPr algn="ctr">
              <a:lnSpc>
                <a:spcPct val="80000"/>
              </a:lnSpc>
              <a:buFont typeface="Wingdings" pitchFamily="2" charset="2"/>
              <a:buNone/>
            </a:pPr>
            <a:endParaRPr lang="en-GB" sz="2400"/>
          </a:p>
          <a:p>
            <a:pPr algn="ctr">
              <a:lnSpc>
                <a:spcPct val="80000"/>
              </a:lnSpc>
              <a:buFont typeface="Wingdings" pitchFamily="2" charset="2"/>
              <a:buNone/>
            </a:pPr>
            <a:r>
              <a:rPr lang="en-GB" sz="2400" b="1">
                <a:solidFill>
                  <a:schemeClr val="accent1"/>
                </a:solidFill>
              </a:rPr>
              <a:t>Fermentation</a:t>
            </a:r>
            <a:r>
              <a:rPr lang="en-GB" sz="2400">
                <a:solidFill>
                  <a:schemeClr val="accent1"/>
                </a:solidFill>
              </a:rPr>
              <a:t> </a:t>
            </a:r>
          </a:p>
          <a:p>
            <a:pPr algn="ctr">
              <a:lnSpc>
                <a:spcPct val="80000"/>
              </a:lnSpc>
              <a:buFont typeface="Wingdings" pitchFamily="2" charset="2"/>
              <a:buNone/>
            </a:pPr>
            <a:r>
              <a:rPr lang="en-GB" sz="2000" b="1">
                <a:solidFill>
                  <a:schemeClr val="accent1"/>
                </a:solidFill>
              </a:rPr>
              <a:t>Can be applied to a wide variety of raw materials </a:t>
            </a:r>
          </a:p>
          <a:p>
            <a:pPr algn="ctr">
              <a:lnSpc>
                <a:spcPct val="80000"/>
              </a:lnSpc>
              <a:buFont typeface="Wingdings" pitchFamily="2" charset="2"/>
              <a:buNone/>
            </a:pPr>
            <a:r>
              <a:rPr lang="en-GB" sz="2000" b="1">
                <a:solidFill>
                  <a:schemeClr val="accent1"/>
                </a:solidFill>
              </a:rPr>
              <a:t>to produce a variety of different finished food products </a:t>
            </a:r>
          </a:p>
          <a:p>
            <a:pPr algn="ctr">
              <a:lnSpc>
                <a:spcPct val="80000"/>
              </a:lnSpc>
              <a:buFont typeface="Wingdings" pitchFamily="2" charset="2"/>
              <a:buNone/>
            </a:pPr>
            <a:endParaRPr lang="en-GB" sz="2000" b="1">
              <a:solidFill>
                <a:schemeClr val="accent1"/>
              </a:solidFill>
            </a:endParaRPr>
          </a:p>
          <a:p>
            <a:pPr algn="ctr">
              <a:lnSpc>
                <a:spcPct val="80000"/>
              </a:lnSpc>
              <a:buFont typeface="Wingdings" pitchFamily="2" charset="2"/>
              <a:buNone/>
            </a:pPr>
            <a:r>
              <a:rPr lang="en-GB" sz="2000" b="1">
                <a:solidFill>
                  <a:schemeClr val="accent1"/>
                </a:solidFill>
              </a:rPr>
              <a:t>Fermented foods are manufactured and consumed in practically </a:t>
            </a:r>
          </a:p>
          <a:p>
            <a:pPr algn="ctr">
              <a:lnSpc>
                <a:spcPct val="80000"/>
              </a:lnSpc>
              <a:buFont typeface="Wingdings" pitchFamily="2" charset="2"/>
              <a:buNone/>
            </a:pPr>
            <a:r>
              <a:rPr lang="en-GB" sz="2000" b="1">
                <a:solidFill>
                  <a:schemeClr val="accent1"/>
                </a:solidFill>
              </a:rPr>
              <a:t>every parts of the world by every type of communities </a:t>
            </a:r>
          </a:p>
          <a:p>
            <a:pPr algn="ctr">
              <a:lnSpc>
                <a:spcPct val="80000"/>
              </a:lnSpc>
              <a:buFont typeface="Wingdings" pitchFamily="2" charset="2"/>
              <a:buNone/>
            </a:pPr>
            <a:r>
              <a:rPr lang="en-GB" sz="2000" b="1">
                <a:solidFill>
                  <a:schemeClr val="accent1"/>
                </a:solidFill>
              </a:rPr>
              <a:t>regardless of class, creed, sex, religion, age or ethnicity. </a:t>
            </a:r>
          </a:p>
          <a:p>
            <a:pPr algn="ctr">
              <a:lnSpc>
                <a:spcPct val="80000"/>
              </a:lnSpc>
              <a:buFont typeface="Wingdings" pitchFamily="2" charset="2"/>
              <a:buNone/>
            </a:pPr>
            <a:endParaRPr lang="en-GB" sz="2000" b="1">
              <a:solidFill>
                <a:schemeClr val="accent1"/>
              </a:solidFill>
            </a:endParaRPr>
          </a:p>
          <a:p>
            <a:pPr algn="ctr">
              <a:lnSpc>
                <a:spcPct val="80000"/>
              </a:lnSpc>
              <a:buFont typeface="Wingdings" pitchFamily="2" charset="2"/>
              <a:buNone/>
            </a:pPr>
            <a:r>
              <a:rPr lang="en-GB" sz="2000" b="1">
                <a:solidFill>
                  <a:schemeClr val="accent1"/>
                </a:solidFill>
              </a:rPr>
              <a:t>Cereals, pulses, root crops, vegetables, fruits, meat and fish </a:t>
            </a:r>
          </a:p>
          <a:p>
            <a:pPr algn="ctr">
              <a:lnSpc>
                <a:spcPct val="80000"/>
              </a:lnSpc>
              <a:buFont typeface="Wingdings" pitchFamily="2" charset="2"/>
              <a:buNone/>
            </a:pPr>
            <a:r>
              <a:rPr lang="en-GB" sz="2000" b="1">
                <a:solidFill>
                  <a:schemeClr val="accent1"/>
                </a:solidFill>
              </a:rPr>
              <a:t>are preserved by one or other method of fermentation in</a:t>
            </a:r>
          </a:p>
          <a:p>
            <a:pPr algn="ctr">
              <a:lnSpc>
                <a:spcPct val="80000"/>
              </a:lnSpc>
              <a:buFont typeface="Wingdings" pitchFamily="2" charset="2"/>
              <a:buNone/>
            </a:pPr>
            <a:r>
              <a:rPr lang="en-GB" sz="2000" b="1">
                <a:solidFill>
                  <a:schemeClr val="accent1"/>
                </a:solidFill>
              </a:rPr>
              <a:t>some part of the world</a:t>
            </a:r>
          </a:p>
          <a:p>
            <a:pPr>
              <a:lnSpc>
                <a:spcPct val="80000"/>
              </a:lnSpc>
            </a:pPr>
            <a:endParaRPr lang="en-US" sz="2000" b="1">
              <a:solidFill>
                <a:schemeClr val="accent1"/>
              </a:solidFill>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wipe(left)">
                                      <p:cBhvr>
                                        <p:cTn id="7" dur="2000"/>
                                        <p:tgtEl>
                                          <p:spTgt spid="19459">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59">
                                            <p:txEl>
                                              <p:pRg st="2" end="2"/>
                                            </p:txEl>
                                          </p:spTgt>
                                        </p:tgtEl>
                                        <p:attrNameLst>
                                          <p:attrName>style.visibility</p:attrName>
                                        </p:attrNameLst>
                                      </p:cBhvr>
                                      <p:to>
                                        <p:strVal val="visible"/>
                                      </p:to>
                                    </p:set>
                                    <p:animEffect transition="in" filter="wipe(left)">
                                      <p:cBhvr>
                                        <p:cTn id="10" dur="2000"/>
                                        <p:tgtEl>
                                          <p:spTgt spid="19459">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wipe(left)">
                                      <p:cBhvr>
                                        <p:cTn id="13" dur="2000"/>
                                        <p:tgtEl>
                                          <p:spTgt spid="19459">
                                            <p:txEl>
                                              <p:pRg st="3" end="3"/>
                                            </p:txEl>
                                          </p:spTgt>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wipe(left)">
                                      <p:cBhvr>
                                        <p:cTn id="17" dur="2000"/>
                                        <p:tgtEl>
                                          <p:spTgt spid="19459">
                                            <p:txEl>
                                              <p:pRg st="5" end="5"/>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459">
                                            <p:txEl>
                                              <p:pRg st="6" end="6"/>
                                            </p:txEl>
                                          </p:spTgt>
                                        </p:tgtEl>
                                        <p:attrNameLst>
                                          <p:attrName>style.visibility</p:attrName>
                                        </p:attrNameLst>
                                      </p:cBhvr>
                                      <p:to>
                                        <p:strVal val="visible"/>
                                      </p:to>
                                    </p:set>
                                    <p:animEffect transition="in" filter="wipe(left)">
                                      <p:cBhvr>
                                        <p:cTn id="20" dur="2000"/>
                                        <p:tgtEl>
                                          <p:spTgt spid="19459">
                                            <p:txEl>
                                              <p:pRg st="6" end="6"/>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459">
                                            <p:txEl>
                                              <p:pRg st="7" end="7"/>
                                            </p:txEl>
                                          </p:spTgt>
                                        </p:tgtEl>
                                        <p:attrNameLst>
                                          <p:attrName>style.visibility</p:attrName>
                                        </p:attrNameLst>
                                      </p:cBhvr>
                                      <p:to>
                                        <p:strVal val="visible"/>
                                      </p:to>
                                    </p:set>
                                    <p:animEffect transition="in" filter="wipe(left)">
                                      <p:cBhvr>
                                        <p:cTn id="23" dur="2000"/>
                                        <p:tgtEl>
                                          <p:spTgt spid="19459">
                                            <p:txEl>
                                              <p:pRg st="7" end="7"/>
                                            </p:txEl>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9459">
                                            <p:txEl>
                                              <p:pRg st="9" end="9"/>
                                            </p:txEl>
                                          </p:spTgt>
                                        </p:tgtEl>
                                        <p:attrNameLst>
                                          <p:attrName>style.visibility</p:attrName>
                                        </p:attrNameLst>
                                      </p:cBhvr>
                                      <p:to>
                                        <p:strVal val="visible"/>
                                      </p:to>
                                    </p:set>
                                    <p:animEffect transition="in" filter="wipe(left)">
                                      <p:cBhvr>
                                        <p:cTn id="27" dur="2000"/>
                                        <p:tgtEl>
                                          <p:spTgt spid="19459">
                                            <p:txEl>
                                              <p:pRg st="9" end="9"/>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459">
                                            <p:txEl>
                                              <p:pRg st="10" end="10"/>
                                            </p:txEl>
                                          </p:spTgt>
                                        </p:tgtEl>
                                        <p:attrNameLst>
                                          <p:attrName>style.visibility</p:attrName>
                                        </p:attrNameLst>
                                      </p:cBhvr>
                                      <p:to>
                                        <p:strVal val="visible"/>
                                      </p:to>
                                    </p:set>
                                    <p:animEffect transition="in" filter="wipe(left)">
                                      <p:cBhvr>
                                        <p:cTn id="30" dur="2000"/>
                                        <p:tgtEl>
                                          <p:spTgt spid="19459">
                                            <p:txEl>
                                              <p:pRg st="10" end="1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459">
                                            <p:txEl>
                                              <p:pRg st="11" end="11"/>
                                            </p:txEl>
                                          </p:spTgt>
                                        </p:tgtEl>
                                        <p:attrNameLst>
                                          <p:attrName>style.visibility</p:attrName>
                                        </p:attrNameLst>
                                      </p:cBhvr>
                                      <p:to>
                                        <p:strVal val="visible"/>
                                      </p:to>
                                    </p:set>
                                    <p:animEffect transition="in" filter="wipe(left)">
                                      <p:cBhvr>
                                        <p:cTn id="33" dur="2000"/>
                                        <p:tgtEl>
                                          <p:spTgt spid="19459">
                                            <p:txEl>
                                              <p:pRg st="11" end="11"/>
                                            </p:txEl>
                                          </p:spTgt>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9458"/>
                                        </p:tgtEl>
                                        <p:attrNameLst>
                                          <p:attrName>style.visibility</p:attrName>
                                        </p:attrNameLst>
                                      </p:cBhvr>
                                      <p:to>
                                        <p:strVal val="visible"/>
                                      </p:to>
                                    </p:set>
                                    <p:animEffect transition="in" filter="fade">
                                      <p:cBhvr>
                                        <p:cTn id="3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95288" y="765175"/>
            <a:ext cx="8229600" cy="1143000"/>
          </a:xfrm>
        </p:spPr>
        <p:txBody>
          <a:bodyPr/>
          <a:lstStyle/>
          <a:p>
            <a:r>
              <a:rPr lang="sv-SE" sz="4000">
                <a:solidFill>
                  <a:schemeClr val="accent1"/>
                </a:solidFill>
              </a:rPr>
              <a:t>Fermentation is Applicable </a:t>
            </a:r>
            <a:br>
              <a:rPr lang="sv-SE" sz="4000">
                <a:solidFill>
                  <a:schemeClr val="accent1"/>
                </a:solidFill>
              </a:rPr>
            </a:br>
            <a:r>
              <a:rPr lang="sv-SE" sz="4000">
                <a:solidFill>
                  <a:schemeClr val="accent1"/>
                </a:solidFill>
              </a:rPr>
              <a:t>for many purposes</a:t>
            </a:r>
            <a:endParaRPr lang="en-US" sz="4000">
              <a:solidFill>
                <a:schemeClr val="accent1"/>
              </a:solidFill>
            </a:endParaRPr>
          </a:p>
        </p:txBody>
      </p:sp>
      <p:sp>
        <p:nvSpPr>
          <p:cNvPr id="3075" name="Rectangle 3"/>
          <p:cNvSpPr>
            <a:spLocks noGrp="1" noChangeArrowheads="1"/>
          </p:cNvSpPr>
          <p:nvPr>
            <p:ph type="body" idx="1"/>
          </p:nvPr>
        </p:nvSpPr>
        <p:spPr>
          <a:xfrm>
            <a:off x="457200" y="2205038"/>
            <a:ext cx="8229600" cy="3921125"/>
          </a:xfrm>
        </p:spPr>
        <p:txBody>
          <a:bodyPr/>
          <a:lstStyle/>
          <a:p>
            <a:pPr algn="ctr">
              <a:buFont typeface="Wingdings" pitchFamily="2" charset="2"/>
              <a:buNone/>
            </a:pPr>
            <a:endParaRPr lang="sv-SE" sz="2800">
              <a:solidFill>
                <a:schemeClr val="accent1"/>
              </a:solidFill>
            </a:endParaRPr>
          </a:p>
          <a:p>
            <a:pPr algn="ctr">
              <a:buFont typeface="Wingdings" pitchFamily="2" charset="2"/>
              <a:buNone/>
            </a:pPr>
            <a:r>
              <a:rPr lang="sv-SE" sz="2800" b="1">
                <a:solidFill>
                  <a:schemeClr val="accent1"/>
                </a:solidFill>
              </a:rPr>
              <a:t>Extend the shelf life by</a:t>
            </a:r>
          </a:p>
          <a:p>
            <a:pPr algn="ctr">
              <a:buFont typeface="Wingdings" pitchFamily="2" charset="2"/>
              <a:buNone/>
            </a:pPr>
            <a:r>
              <a:rPr lang="sv-SE" sz="2800" b="1">
                <a:solidFill>
                  <a:schemeClr val="accent1"/>
                </a:solidFill>
              </a:rPr>
              <a:t>Protection and preservation of foods </a:t>
            </a:r>
          </a:p>
          <a:p>
            <a:pPr algn="ctr">
              <a:buFont typeface="Wingdings" pitchFamily="2" charset="2"/>
              <a:buNone/>
            </a:pPr>
            <a:r>
              <a:rPr lang="sv-SE" sz="2800" b="1">
                <a:solidFill>
                  <a:schemeClr val="accent1"/>
                </a:solidFill>
              </a:rPr>
              <a:t>Producing desirable taste and flavour</a:t>
            </a:r>
          </a:p>
          <a:p>
            <a:pPr algn="ctr">
              <a:buFont typeface="Wingdings" pitchFamily="2" charset="2"/>
              <a:buNone/>
            </a:pPr>
            <a:r>
              <a:rPr lang="sv-SE" sz="2800" b="1">
                <a:solidFill>
                  <a:schemeClr val="accent1"/>
                </a:solidFill>
              </a:rPr>
              <a:t>Improvement of Nutritional value</a:t>
            </a:r>
          </a:p>
          <a:p>
            <a:pPr algn="ctr">
              <a:buFont typeface="Wingdings" pitchFamily="2" charset="2"/>
              <a:buNone/>
            </a:pPr>
            <a:r>
              <a:rPr lang="sv-SE" sz="2800" b="1">
                <a:solidFill>
                  <a:schemeClr val="accent1"/>
                </a:solidFill>
              </a:rPr>
              <a:t>Producing required physicochemical properties</a:t>
            </a:r>
          </a:p>
          <a:p>
            <a:pPr algn="ctr">
              <a:buFont typeface="Wingdings" pitchFamily="2" charset="2"/>
              <a:buNone/>
            </a:pPr>
            <a:r>
              <a:rPr lang="sv-SE" sz="2800" b="1">
                <a:solidFill>
                  <a:schemeClr val="accent1"/>
                </a:solidFill>
              </a:rPr>
              <a:t>Improvement of food safety and food security</a:t>
            </a:r>
            <a:endParaRPr lang="en-US" sz="2800" b="1">
              <a:solidFill>
                <a:schemeClr val="accent1"/>
              </a:solidFill>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fade">
                                      <p:cBhvr>
                                        <p:cTn id="7" dur="1000">
                                          <p:stCondLst>
                                            <p:cond delay="0"/>
                                          </p:stCondLst>
                                        </p:cTn>
                                        <p:tgtEl>
                                          <p:spTgt spid="3075">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animEffect transition="in" filter="fade">
                                      <p:cBhvr>
                                        <p:cTn id="11" dur="1000">
                                          <p:stCondLst>
                                            <p:cond delay="0"/>
                                          </p:stCondLst>
                                        </p:cTn>
                                        <p:tgtEl>
                                          <p:spTgt spid="3075">
                                            <p:txEl>
                                              <p:pRg st="2" end="2"/>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Effect transition="in" filter="fade">
                                      <p:cBhvr>
                                        <p:cTn id="15" dur="1000">
                                          <p:stCondLst>
                                            <p:cond delay="0"/>
                                          </p:stCondLst>
                                        </p:cTn>
                                        <p:tgtEl>
                                          <p:spTgt spid="3075">
                                            <p:txEl>
                                              <p:pRg st="3" end="3"/>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1000">
                                          <p:stCondLst>
                                            <p:cond delay="0"/>
                                          </p:stCondLst>
                                        </p:cTn>
                                        <p:tgtEl>
                                          <p:spTgt spid="3075">
                                            <p:txEl>
                                              <p:pRg st="4" end="4"/>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animEffect transition="in" filter="fade">
                                      <p:cBhvr>
                                        <p:cTn id="23" dur="2000">
                                          <p:stCondLst>
                                            <p:cond delay="0"/>
                                          </p:stCondLst>
                                        </p:cTn>
                                        <p:tgtEl>
                                          <p:spTgt spid="3075">
                                            <p:txEl>
                                              <p:pRg st="5" end="5"/>
                                            </p:tx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2000">
                                          <p:stCondLst>
                                            <p:cond delay="0"/>
                                          </p:stCondLst>
                                        </p:cTn>
                                        <p:tgtEl>
                                          <p:spTgt spid="3075">
                                            <p:txEl>
                                              <p:pRg st="6" end="6"/>
                                            </p:txEl>
                                          </p:spTgt>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3000" fill="hold"/>
                                        <p:tgtEl>
                                          <p:spTgt spid="3074"/>
                                        </p:tgtEl>
                                        <p:attrNameLst>
                                          <p:attrName>ppt_w</p:attrName>
                                        </p:attrNameLst>
                                      </p:cBhvr>
                                      <p:tavLst>
                                        <p:tav tm="0">
                                          <p:val>
                                            <p:fltVal val="0"/>
                                          </p:val>
                                        </p:tav>
                                        <p:tav tm="100000">
                                          <p:val>
                                            <p:strVal val="#ppt_w"/>
                                          </p:val>
                                        </p:tav>
                                      </p:tavLst>
                                    </p:anim>
                                    <p:anim calcmode="lin" valueType="num">
                                      <p:cBhvr>
                                        <p:cTn id="32" dur="3000" fill="hold"/>
                                        <p:tgtEl>
                                          <p:spTgt spid="3074"/>
                                        </p:tgtEl>
                                        <p:attrNameLst>
                                          <p:attrName>ppt_h</p:attrName>
                                        </p:attrNameLst>
                                      </p:cBhvr>
                                      <p:tavLst>
                                        <p:tav tm="0">
                                          <p:val>
                                            <p:fltVal val="0"/>
                                          </p:val>
                                        </p:tav>
                                        <p:tav tm="100000">
                                          <p:val>
                                            <p:strVal val="#ppt_h"/>
                                          </p:val>
                                        </p:tav>
                                      </p:tavLst>
                                    </p:anim>
                                    <p:animEffect transition="in" filter="fade">
                                      <p:cBhvr>
                                        <p:cTn id="33" dur="3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GB" sz="4000">
                <a:solidFill>
                  <a:schemeClr val="accent1"/>
                </a:solidFill>
              </a:rPr>
              <a:t>Fermentation is a</a:t>
            </a:r>
            <a:br>
              <a:rPr lang="en-GB" sz="4000">
                <a:solidFill>
                  <a:schemeClr val="accent1"/>
                </a:solidFill>
              </a:rPr>
            </a:br>
            <a:r>
              <a:rPr lang="en-GB" sz="4000">
                <a:solidFill>
                  <a:schemeClr val="accent1"/>
                </a:solidFill>
              </a:rPr>
              <a:t>Unique process with great potential</a:t>
            </a:r>
            <a:endParaRPr lang="en-US" sz="4000">
              <a:solidFill>
                <a:schemeClr val="accent1"/>
              </a:solidFill>
            </a:endParaRPr>
          </a:p>
        </p:txBody>
      </p:sp>
      <p:sp>
        <p:nvSpPr>
          <p:cNvPr id="14339" name="Rectangle 3"/>
          <p:cNvSpPr>
            <a:spLocks noGrp="1" noChangeArrowheads="1"/>
          </p:cNvSpPr>
          <p:nvPr>
            <p:ph type="body" idx="1"/>
          </p:nvPr>
        </p:nvSpPr>
        <p:spPr>
          <a:xfrm>
            <a:off x="395288" y="1628775"/>
            <a:ext cx="8353425" cy="4608513"/>
          </a:xfrm>
        </p:spPr>
        <p:txBody>
          <a:bodyPr/>
          <a:lstStyle/>
          <a:p>
            <a:pPr algn="ctr">
              <a:lnSpc>
                <a:spcPct val="80000"/>
              </a:lnSpc>
              <a:buFont typeface="Wingdings" pitchFamily="2" charset="2"/>
              <a:buNone/>
            </a:pPr>
            <a:endParaRPr lang="en-GB" sz="2800" b="1"/>
          </a:p>
          <a:p>
            <a:pPr algn="ctr">
              <a:lnSpc>
                <a:spcPct val="80000"/>
              </a:lnSpc>
              <a:buFont typeface="Wingdings" pitchFamily="2" charset="2"/>
              <a:buNone/>
            </a:pPr>
            <a:r>
              <a:rPr lang="en-GB" sz="2800" b="1">
                <a:solidFill>
                  <a:schemeClr val="accent1"/>
                </a:solidFill>
              </a:rPr>
              <a:t>It is environment friendly  </a:t>
            </a:r>
          </a:p>
          <a:p>
            <a:pPr algn="ctr">
              <a:lnSpc>
                <a:spcPct val="80000"/>
              </a:lnSpc>
              <a:buFont typeface="Wingdings" pitchFamily="2" charset="2"/>
              <a:buNone/>
            </a:pPr>
            <a:r>
              <a:rPr lang="en-GB" sz="2800" b="1">
                <a:solidFill>
                  <a:schemeClr val="accent1"/>
                </a:solidFill>
              </a:rPr>
              <a:t>Consume less energy</a:t>
            </a:r>
          </a:p>
          <a:p>
            <a:pPr algn="ctr">
              <a:lnSpc>
                <a:spcPct val="80000"/>
              </a:lnSpc>
              <a:buFont typeface="Wingdings" pitchFamily="2" charset="2"/>
              <a:buNone/>
            </a:pPr>
            <a:r>
              <a:rPr lang="en-GB" sz="2800" b="1">
                <a:solidFill>
                  <a:schemeClr val="accent1"/>
                </a:solidFill>
              </a:rPr>
              <a:t>Produce less waste </a:t>
            </a:r>
          </a:p>
          <a:p>
            <a:pPr algn="ctr">
              <a:lnSpc>
                <a:spcPct val="80000"/>
              </a:lnSpc>
              <a:buFont typeface="Wingdings" pitchFamily="2" charset="2"/>
              <a:buNone/>
            </a:pPr>
            <a:endParaRPr lang="en-GB" sz="2800" b="1">
              <a:solidFill>
                <a:schemeClr val="accent1"/>
              </a:solidFill>
            </a:endParaRPr>
          </a:p>
          <a:p>
            <a:pPr algn="ctr">
              <a:lnSpc>
                <a:spcPct val="80000"/>
              </a:lnSpc>
              <a:buFont typeface="Wingdings" pitchFamily="2" charset="2"/>
              <a:buNone/>
            </a:pPr>
            <a:r>
              <a:rPr lang="en-GB" sz="2800" b="1">
                <a:solidFill>
                  <a:schemeClr val="accent1"/>
                </a:solidFill>
              </a:rPr>
              <a:t>Easy to manage </a:t>
            </a:r>
          </a:p>
          <a:p>
            <a:pPr algn="ctr">
              <a:lnSpc>
                <a:spcPct val="80000"/>
              </a:lnSpc>
              <a:buFont typeface="Wingdings" pitchFamily="2" charset="2"/>
              <a:buNone/>
            </a:pPr>
            <a:r>
              <a:rPr lang="en-GB" sz="2800" b="1">
                <a:solidFill>
                  <a:schemeClr val="accent1"/>
                </a:solidFill>
              </a:rPr>
              <a:t>under house hold conditions of </a:t>
            </a:r>
          </a:p>
          <a:p>
            <a:pPr algn="ctr">
              <a:lnSpc>
                <a:spcPct val="80000"/>
              </a:lnSpc>
              <a:buFont typeface="Wingdings" pitchFamily="2" charset="2"/>
              <a:buNone/>
            </a:pPr>
            <a:r>
              <a:rPr lang="en-GB" sz="2800" b="1">
                <a:solidFill>
                  <a:schemeClr val="accent1"/>
                </a:solidFill>
              </a:rPr>
              <a:t>low income communities</a:t>
            </a:r>
          </a:p>
          <a:p>
            <a:pPr algn="ctr">
              <a:lnSpc>
                <a:spcPct val="80000"/>
              </a:lnSpc>
              <a:buFont typeface="Wingdings" pitchFamily="2" charset="2"/>
              <a:buNone/>
            </a:pPr>
            <a:r>
              <a:rPr lang="en-GB" sz="2800" b="1">
                <a:solidFill>
                  <a:schemeClr val="accent1"/>
                </a:solidFill>
              </a:rPr>
              <a:t>as well as in industrial scale for </a:t>
            </a:r>
          </a:p>
          <a:p>
            <a:pPr algn="ctr">
              <a:lnSpc>
                <a:spcPct val="80000"/>
              </a:lnSpc>
              <a:buFont typeface="Wingdings" pitchFamily="2" charset="2"/>
              <a:buNone/>
            </a:pPr>
            <a:r>
              <a:rPr lang="en-GB" sz="2800" b="1">
                <a:solidFill>
                  <a:schemeClr val="accent1"/>
                </a:solidFill>
              </a:rPr>
              <a:t>urbanised welfare societies</a:t>
            </a:r>
          </a:p>
          <a:p>
            <a:pPr>
              <a:lnSpc>
                <a:spcPct val="80000"/>
              </a:lnSpc>
              <a:buFont typeface="Wingdings" pitchFamily="2" charset="2"/>
              <a:buNone/>
            </a:pPr>
            <a:endParaRPr lang="en-GB" sz="2800">
              <a:solidFill>
                <a:schemeClr val="accent1"/>
              </a:solidFill>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9" presetClass="entr" presetSubtype="0" fill="hold" grpId="0" nodeType="after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dissolve">
                                      <p:cBhvr>
                                        <p:cTn id="7" dur="500"/>
                                        <p:tgtEl>
                                          <p:spTgt spid="14339">
                                            <p:txEl>
                                              <p:pRg st="1" end="1"/>
                                            </p:txEl>
                                          </p:spTgt>
                                        </p:tgtEl>
                                      </p:cBhvr>
                                    </p:animEffect>
                                  </p:childTnLst>
                                </p:cTn>
                              </p:par>
                            </p:childTnLst>
                          </p:cTn>
                        </p:par>
                        <p:par>
                          <p:cTn id="8" fill="hold">
                            <p:stCondLst>
                              <p:cond delay="2500"/>
                            </p:stCondLst>
                            <p:childTnLst>
                              <p:par>
                                <p:cTn id="9" presetID="9" presetClass="entr" presetSubtype="0" fill="hold" grpId="0"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dissolve">
                                      <p:cBhvr>
                                        <p:cTn id="11" dur="500"/>
                                        <p:tgtEl>
                                          <p:spTgt spid="14339">
                                            <p:txEl>
                                              <p:pRg st="2" end="2"/>
                                            </p:txEl>
                                          </p:spTgt>
                                        </p:tgtEl>
                                      </p:cBhvr>
                                    </p:animEffect>
                                  </p:childTnLst>
                                </p:cTn>
                              </p:par>
                            </p:childTnLst>
                          </p:cTn>
                        </p:par>
                        <p:par>
                          <p:cTn id="12" fill="hold">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dissolve">
                                      <p:cBhvr>
                                        <p:cTn id="15" dur="500"/>
                                        <p:tgtEl>
                                          <p:spTgt spid="14339">
                                            <p:txEl>
                                              <p:pRg st="3" end="3"/>
                                            </p:txEl>
                                          </p:spTgt>
                                        </p:tgtEl>
                                      </p:cBhvr>
                                    </p:animEffect>
                                  </p:childTnLst>
                                </p:cTn>
                              </p:par>
                            </p:childTnLst>
                          </p:cTn>
                        </p:par>
                        <p:par>
                          <p:cTn id="16" fill="hold">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animEffect transition="in" filter="dissolve">
                                      <p:cBhvr>
                                        <p:cTn id="19" dur="500"/>
                                        <p:tgtEl>
                                          <p:spTgt spid="14339">
                                            <p:txEl>
                                              <p:pRg st="5" end="5"/>
                                            </p:txEl>
                                          </p:spTgt>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14339">
                                            <p:txEl>
                                              <p:pRg st="6" end="6"/>
                                            </p:txEl>
                                          </p:spTgt>
                                        </p:tgtEl>
                                        <p:attrNameLst>
                                          <p:attrName>style.visibility</p:attrName>
                                        </p:attrNameLst>
                                      </p:cBhvr>
                                      <p:to>
                                        <p:strVal val="visible"/>
                                      </p:to>
                                    </p:set>
                                    <p:animEffect transition="in" filter="dissolve">
                                      <p:cBhvr>
                                        <p:cTn id="23" dur="500"/>
                                        <p:tgtEl>
                                          <p:spTgt spid="14339">
                                            <p:txEl>
                                              <p:pRg st="6" end="6"/>
                                            </p:txEl>
                                          </p:spTgt>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14339">
                                            <p:txEl>
                                              <p:pRg st="7" end="7"/>
                                            </p:txEl>
                                          </p:spTgt>
                                        </p:tgtEl>
                                        <p:attrNameLst>
                                          <p:attrName>style.visibility</p:attrName>
                                        </p:attrNameLst>
                                      </p:cBhvr>
                                      <p:to>
                                        <p:strVal val="visible"/>
                                      </p:to>
                                    </p:set>
                                    <p:animEffect transition="in" filter="dissolve">
                                      <p:cBhvr>
                                        <p:cTn id="27" dur="500"/>
                                        <p:tgtEl>
                                          <p:spTgt spid="14339">
                                            <p:txEl>
                                              <p:pRg st="7" end="7"/>
                                            </p:txEl>
                                          </p:spTgt>
                                        </p:tgtEl>
                                      </p:cBhvr>
                                    </p:animEffect>
                                  </p:childTnLst>
                                </p:cTn>
                              </p:par>
                            </p:childTnLst>
                          </p:cTn>
                        </p:par>
                        <p:par>
                          <p:cTn id="28" fill="hold">
                            <p:stCondLst>
                              <p:cond delay="5000"/>
                            </p:stCondLst>
                            <p:childTnLst>
                              <p:par>
                                <p:cTn id="29" presetID="9" presetClass="entr" presetSubtype="0" fill="hold" grpId="0" nodeType="afterEffect">
                                  <p:stCondLst>
                                    <p:cond delay="0"/>
                                  </p:stCondLst>
                                  <p:childTnLst>
                                    <p:set>
                                      <p:cBhvr>
                                        <p:cTn id="30" dur="1" fill="hold">
                                          <p:stCondLst>
                                            <p:cond delay="0"/>
                                          </p:stCondLst>
                                        </p:cTn>
                                        <p:tgtEl>
                                          <p:spTgt spid="14339">
                                            <p:txEl>
                                              <p:pRg st="8" end="8"/>
                                            </p:txEl>
                                          </p:spTgt>
                                        </p:tgtEl>
                                        <p:attrNameLst>
                                          <p:attrName>style.visibility</p:attrName>
                                        </p:attrNameLst>
                                      </p:cBhvr>
                                      <p:to>
                                        <p:strVal val="visible"/>
                                      </p:to>
                                    </p:set>
                                    <p:animEffect transition="in" filter="dissolve">
                                      <p:cBhvr>
                                        <p:cTn id="31" dur="500"/>
                                        <p:tgtEl>
                                          <p:spTgt spid="14339">
                                            <p:txEl>
                                              <p:pRg st="8" end="8"/>
                                            </p:txEl>
                                          </p:spTgt>
                                        </p:tgtEl>
                                      </p:cBhvr>
                                    </p:animEffect>
                                  </p:childTnLst>
                                </p:cTn>
                              </p:par>
                            </p:childTnLst>
                          </p:cTn>
                        </p:par>
                        <p:par>
                          <p:cTn id="32" fill="hold">
                            <p:stCondLst>
                              <p:cond delay="5500"/>
                            </p:stCondLst>
                            <p:childTnLst>
                              <p:par>
                                <p:cTn id="33" presetID="9" presetClass="entr" presetSubtype="0" fill="hold" grpId="0" nodeType="afterEffect">
                                  <p:stCondLst>
                                    <p:cond delay="0"/>
                                  </p:stCondLst>
                                  <p:childTnLst>
                                    <p:set>
                                      <p:cBhvr>
                                        <p:cTn id="34" dur="1" fill="hold">
                                          <p:stCondLst>
                                            <p:cond delay="0"/>
                                          </p:stCondLst>
                                        </p:cTn>
                                        <p:tgtEl>
                                          <p:spTgt spid="14339">
                                            <p:txEl>
                                              <p:pRg st="9" end="9"/>
                                            </p:txEl>
                                          </p:spTgt>
                                        </p:tgtEl>
                                        <p:attrNameLst>
                                          <p:attrName>style.visibility</p:attrName>
                                        </p:attrNameLst>
                                      </p:cBhvr>
                                      <p:to>
                                        <p:strVal val="visible"/>
                                      </p:to>
                                    </p:set>
                                    <p:animEffect transition="in" filter="dissolve">
                                      <p:cBhvr>
                                        <p:cTn id="35" dur="500"/>
                                        <p:tgtEl>
                                          <p:spTgt spid="14339">
                                            <p:txEl>
                                              <p:pRg st="9" end="9"/>
                                            </p:txEl>
                                          </p:spTgt>
                                        </p:tgtEl>
                                      </p:cBhvr>
                                    </p:animEffect>
                                  </p:childTnLst>
                                </p:cTn>
                              </p:par>
                            </p:childTnLst>
                          </p:cTn>
                        </p:par>
                        <p:par>
                          <p:cTn id="36" fill="hold">
                            <p:stCondLst>
                              <p:cond delay="6000"/>
                            </p:stCondLst>
                            <p:childTnLst>
                              <p:par>
                                <p:cTn id="37" presetID="9" presetClass="entr" presetSubtype="0" fill="hold" grpId="0" nodeType="afterEffect">
                                  <p:stCondLst>
                                    <p:cond delay="0"/>
                                  </p:stCondLst>
                                  <p:childTnLst>
                                    <p:set>
                                      <p:cBhvr>
                                        <p:cTn id="38" dur="1" fill="hold">
                                          <p:stCondLst>
                                            <p:cond delay="0"/>
                                          </p:stCondLst>
                                        </p:cTn>
                                        <p:tgtEl>
                                          <p:spTgt spid="14338"/>
                                        </p:tgtEl>
                                        <p:attrNameLst>
                                          <p:attrName>style.visibility</p:attrName>
                                        </p:attrNameLst>
                                      </p:cBhvr>
                                      <p:to>
                                        <p:strVal val="visible"/>
                                      </p:to>
                                    </p:set>
                                    <p:animEffect transition="in" filter="dissolve">
                                      <p:cBhvr>
                                        <p:cTn id="39" dur="3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US" sz="5400">
                <a:solidFill>
                  <a:schemeClr val="accent1"/>
                </a:solidFill>
                <a:effectLst/>
              </a:rPr>
              <a:t>Birth of Probiotics ?</a:t>
            </a:r>
            <a:endParaRPr lang="en-US" sz="2000">
              <a:solidFill>
                <a:schemeClr val="accent1"/>
              </a:solidFill>
              <a:effectLst/>
            </a:endParaRPr>
          </a:p>
        </p:txBody>
      </p:sp>
      <p:sp>
        <p:nvSpPr>
          <p:cNvPr id="7171" name="Rectangle 3"/>
          <p:cNvSpPr>
            <a:spLocks noGrp="1" noChangeArrowheads="1"/>
          </p:cNvSpPr>
          <p:nvPr>
            <p:ph type="body" idx="1"/>
          </p:nvPr>
        </p:nvSpPr>
        <p:spPr>
          <a:xfrm>
            <a:off x="457200" y="1600200"/>
            <a:ext cx="8218488" cy="5068888"/>
          </a:xfrm>
        </p:spPr>
        <p:txBody>
          <a:bodyPr/>
          <a:lstStyle/>
          <a:p>
            <a:pPr algn="ctr">
              <a:lnSpc>
                <a:spcPct val="90000"/>
              </a:lnSpc>
              <a:buFont typeface="Wingdings" pitchFamily="2" charset="2"/>
              <a:buNone/>
            </a:pPr>
            <a:r>
              <a:rPr lang="sv-SE" sz="3600">
                <a:solidFill>
                  <a:schemeClr val="accent1"/>
                </a:solidFill>
              </a:rPr>
              <a:t>    </a:t>
            </a:r>
            <a:endParaRPr lang="sv-SE" sz="4000">
              <a:solidFill>
                <a:schemeClr val="accent1"/>
              </a:solidFill>
            </a:endParaRPr>
          </a:p>
          <a:p>
            <a:pPr algn="ctr">
              <a:lnSpc>
                <a:spcPct val="90000"/>
              </a:lnSpc>
              <a:buFont typeface="Wingdings" pitchFamily="2" charset="2"/>
              <a:buNone/>
            </a:pPr>
            <a:r>
              <a:rPr lang="sv-SE">
                <a:solidFill>
                  <a:schemeClr val="accent1"/>
                </a:solidFill>
              </a:rPr>
              <a:t>Dr. Eli. Metchnikoff,  </a:t>
            </a:r>
          </a:p>
          <a:p>
            <a:pPr algn="ctr">
              <a:lnSpc>
                <a:spcPct val="90000"/>
              </a:lnSpc>
              <a:buFont typeface="Wingdings" pitchFamily="2" charset="2"/>
              <a:buNone/>
            </a:pPr>
            <a:r>
              <a:rPr lang="sv-SE">
                <a:solidFill>
                  <a:schemeClr val="accent1"/>
                </a:solidFill>
              </a:rPr>
              <a:t>A nobel prize winner of 1908 in physiology and medicine </a:t>
            </a:r>
          </a:p>
          <a:p>
            <a:pPr algn="ctr">
              <a:lnSpc>
                <a:spcPct val="90000"/>
              </a:lnSpc>
              <a:buFont typeface="Wingdings" pitchFamily="2" charset="2"/>
              <a:buNone/>
            </a:pPr>
            <a:endParaRPr lang="sv-SE" sz="2800" b="1">
              <a:solidFill>
                <a:schemeClr val="accent1"/>
              </a:solidFill>
            </a:endParaRPr>
          </a:p>
          <a:p>
            <a:pPr algn="ctr">
              <a:lnSpc>
                <a:spcPct val="90000"/>
              </a:lnSpc>
              <a:buFont typeface="Wingdings" pitchFamily="2" charset="2"/>
              <a:buNone/>
            </a:pPr>
            <a:r>
              <a:rPr lang="sv-SE" sz="2800" b="1">
                <a:solidFill>
                  <a:schemeClr val="accent1"/>
                </a:solidFill>
              </a:rPr>
              <a:t>”The Prolongation of life” </a:t>
            </a:r>
          </a:p>
          <a:p>
            <a:pPr algn="ctr">
              <a:lnSpc>
                <a:spcPct val="90000"/>
              </a:lnSpc>
              <a:buFont typeface="Wingdings" pitchFamily="2" charset="2"/>
              <a:buNone/>
            </a:pPr>
            <a:r>
              <a:rPr lang="sv-SE" sz="2800" b="1">
                <a:solidFill>
                  <a:schemeClr val="accent1"/>
                </a:solidFill>
              </a:rPr>
              <a:t>benefits of intestinal microflora </a:t>
            </a:r>
          </a:p>
          <a:p>
            <a:pPr algn="ctr">
              <a:lnSpc>
                <a:spcPct val="90000"/>
              </a:lnSpc>
              <a:buFont typeface="Wingdings" pitchFamily="2" charset="2"/>
              <a:buNone/>
            </a:pPr>
            <a:r>
              <a:rPr lang="sv-SE" sz="2800" b="1">
                <a:solidFill>
                  <a:schemeClr val="accent1"/>
                </a:solidFill>
              </a:rPr>
              <a:t>long life of the Bulgarians and their frequent use of fermented milk product ”yoghurt”</a:t>
            </a:r>
          </a:p>
          <a:p>
            <a:pPr algn="ctr">
              <a:lnSpc>
                <a:spcPct val="90000"/>
              </a:lnSpc>
              <a:buFont typeface="Wingdings" pitchFamily="2" charset="2"/>
              <a:buNone/>
            </a:pPr>
            <a:r>
              <a:rPr lang="sv-SE" sz="2800" b="1">
                <a:solidFill>
                  <a:schemeClr val="accent1"/>
                </a:solidFill>
              </a:rPr>
              <a:t>Bacillus bulgaricus - </a:t>
            </a:r>
            <a:r>
              <a:rPr lang="sv-SE" sz="2800" b="1" i="1">
                <a:solidFill>
                  <a:schemeClr val="accent1"/>
                </a:solidFill>
              </a:rPr>
              <a:t>Lactobacillus bulgaricus</a:t>
            </a:r>
          </a:p>
          <a:p>
            <a:pPr algn="ctr">
              <a:lnSpc>
                <a:spcPct val="90000"/>
              </a:lnSpc>
              <a:buFont typeface="Wingdings" pitchFamily="2" charset="2"/>
              <a:buNone/>
            </a:pPr>
            <a:endParaRPr lang="en-US" sz="4400"/>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0"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stCondLst>
                                            <p:cond delay="0"/>
                                          </p:stCondLst>
                                        </p:cTn>
                                        <p:tgtEl>
                                          <p:spTgt spid="7171">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fade">
                                      <p:cBhvr>
                                        <p:cTn id="11" dur="500">
                                          <p:stCondLst>
                                            <p:cond delay="0"/>
                                          </p:stCondLst>
                                        </p:cTn>
                                        <p:tgtEl>
                                          <p:spTgt spid="7171">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fade">
                                      <p:cBhvr>
                                        <p:cTn id="15" dur="500">
                                          <p:stCondLst>
                                            <p:cond delay="0"/>
                                          </p:stCondLst>
                                        </p:cTn>
                                        <p:tgtEl>
                                          <p:spTgt spid="7171">
                                            <p:txEl>
                                              <p:pRg st="2" end="2"/>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500">
                                          <p:stCondLst>
                                            <p:cond delay="0"/>
                                          </p:stCondLst>
                                        </p:cTn>
                                        <p:tgtEl>
                                          <p:spTgt spid="7171">
                                            <p:txEl>
                                              <p:pRg st="4" end="4"/>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Effect transition="in" filter="fade">
                                      <p:cBhvr>
                                        <p:cTn id="23" dur="500">
                                          <p:stCondLst>
                                            <p:cond delay="0"/>
                                          </p:stCondLst>
                                        </p:cTn>
                                        <p:tgtEl>
                                          <p:spTgt spid="7171">
                                            <p:txEl>
                                              <p:pRg st="5" end="5"/>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fade">
                                      <p:cBhvr>
                                        <p:cTn id="27" dur="500">
                                          <p:stCondLst>
                                            <p:cond delay="0"/>
                                          </p:stCondLst>
                                        </p:cTn>
                                        <p:tgtEl>
                                          <p:spTgt spid="7171">
                                            <p:txEl>
                                              <p:pRg st="6" end="6"/>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Effect transition="in" filter="fade">
                                      <p:cBhvr>
                                        <p:cTn id="31" dur="500">
                                          <p:stCondLst>
                                            <p:cond delay="0"/>
                                          </p:stCondLst>
                                        </p:cTn>
                                        <p:tgtEl>
                                          <p:spTgt spid="7171">
                                            <p:txEl>
                                              <p:pRg st="7" end="7"/>
                                            </p:txEl>
                                          </p:spTgt>
                                        </p:tgtEl>
                                      </p:cBhvr>
                                    </p:animEffect>
                                  </p:childTnLst>
                                </p:cTn>
                              </p:par>
                            </p:childTnLst>
                          </p:cTn>
                        </p:par>
                        <p:par>
                          <p:cTn id="32" fill="hold">
                            <p:stCondLst>
                              <p:cond delay="4500"/>
                            </p:stCondLst>
                            <p:childTnLst>
                              <p:par>
                                <p:cTn id="33" presetID="53" presetClass="entr" presetSubtype="0" fill="hold" grpId="0" nodeType="afterEffect">
                                  <p:stCondLst>
                                    <p:cond delay="0"/>
                                  </p:stCondLst>
                                  <p:childTnLst>
                                    <p:set>
                                      <p:cBhvr>
                                        <p:cTn id="34" dur="1" fill="hold">
                                          <p:stCondLst>
                                            <p:cond delay="0"/>
                                          </p:stCondLst>
                                        </p:cTn>
                                        <p:tgtEl>
                                          <p:spTgt spid="7170"/>
                                        </p:tgtEl>
                                        <p:attrNameLst>
                                          <p:attrName>style.visibility</p:attrName>
                                        </p:attrNameLst>
                                      </p:cBhvr>
                                      <p:to>
                                        <p:strVal val="visible"/>
                                      </p:to>
                                    </p:set>
                                    <p:anim calcmode="lin" valueType="num">
                                      <p:cBhvr>
                                        <p:cTn id="35" dur="3000" fill="hold"/>
                                        <p:tgtEl>
                                          <p:spTgt spid="7170"/>
                                        </p:tgtEl>
                                        <p:attrNameLst>
                                          <p:attrName>ppt_w</p:attrName>
                                        </p:attrNameLst>
                                      </p:cBhvr>
                                      <p:tavLst>
                                        <p:tav tm="0">
                                          <p:val>
                                            <p:fltVal val="0"/>
                                          </p:val>
                                        </p:tav>
                                        <p:tav tm="100000">
                                          <p:val>
                                            <p:strVal val="#ppt_w"/>
                                          </p:val>
                                        </p:tav>
                                      </p:tavLst>
                                    </p:anim>
                                    <p:anim calcmode="lin" valueType="num">
                                      <p:cBhvr>
                                        <p:cTn id="36" dur="3000" fill="hold"/>
                                        <p:tgtEl>
                                          <p:spTgt spid="7170"/>
                                        </p:tgtEl>
                                        <p:attrNameLst>
                                          <p:attrName>ppt_h</p:attrName>
                                        </p:attrNameLst>
                                      </p:cBhvr>
                                      <p:tavLst>
                                        <p:tav tm="0">
                                          <p:val>
                                            <p:fltVal val="0"/>
                                          </p:val>
                                        </p:tav>
                                        <p:tav tm="100000">
                                          <p:val>
                                            <p:strVal val="#ppt_h"/>
                                          </p:val>
                                        </p:tav>
                                      </p:tavLst>
                                    </p:anim>
                                    <p:animEffect transition="in" filter="fade">
                                      <p:cBhvr>
                                        <p:cTn id="37" dur="3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sv-SE" sz="3600">
                <a:solidFill>
                  <a:schemeClr val="accent1"/>
                </a:solidFill>
              </a:rPr>
              <a:t>Probiotics</a:t>
            </a:r>
            <a:br>
              <a:rPr lang="sv-SE" sz="3600">
                <a:solidFill>
                  <a:schemeClr val="accent1"/>
                </a:solidFill>
              </a:rPr>
            </a:br>
            <a:r>
              <a:rPr lang="sv-SE" sz="2800">
                <a:solidFill>
                  <a:schemeClr val="accent1"/>
                </a:solidFill>
              </a:rPr>
              <a:t> beneficial ”life promoting” microorganisms</a:t>
            </a:r>
            <a:r>
              <a:rPr lang="sv-SE" sz="4000"/>
              <a:t> </a:t>
            </a:r>
            <a:endParaRPr lang="en-US" sz="4000"/>
          </a:p>
        </p:txBody>
      </p:sp>
      <p:sp>
        <p:nvSpPr>
          <p:cNvPr id="10243" name="Rectangle 3"/>
          <p:cNvSpPr>
            <a:spLocks noGrp="1" noChangeArrowheads="1"/>
          </p:cNvSpPr>
          <p:nvPr>
            <p:ph type="body" idx="1"/>
          </p:nvPr>
        </p:nvSpPr>
        <p:spPr>
          <a:xfrm>
            <a:off x="617538" y="1990725"/>
            <a:ext cx="7929562" cy="3789363"/>
          </a:xfrm>
        </p:spPr>
        <p:txBody>
          <a:bodyPr/>
          <a:lstStyle/>
          <a:p>
            <a:pPr algn="ctr">
              <a:lnSpc>
                <a:spcPct val="90000"/>
              </a:lnSpc>
              <a:buFont typeface="Wingdings" pitchFamily="2" charset="2"/>
              <a:buNone/>
            </a:pPr>
            <a:r>
              <a:rPr lang="sv-SE" sz="2800">
                <a:solidFill>
                  <a:schemeClr val="accent1"/>
                </a:solidFill>
              </a:rPr>
              <a:t>Reduce flatulence/stomach wind</a:t>
            </a:r>
          </a:p>
          <a:p>
            <a:pPr algn="ctr">
              <a:lnSpc>
                <a:spcPct val="90000"/>
              </a:lnSpc>
              <a:buFont typeface="Wingdings" pitchFamily="2" charset="2"/>
              <a:buNone/>
            </a:pPr>
            <a:r>
              <a:rPr lang="sv-SE" sz="2800">
                <a:solidFill>
                  <a:schemeClr val="accent1"/>
                </a:solidFill>
              </a:rPr>
              <a:t>Healing effect on allergy</a:t>
            </a:r>
          </a:p>
          <a:p>
            <a:pPr algn="ctr">
              <a:lnSpc>
                <a:spcPct val="90000"/>
              </a:lnSpc>
              <a:buFont typeface="Wingdings" pitchFamily="2" charset="2"/>
              <a:buNone/>
            </a:pPr>
            <a:r>
              <a:rPr lang="sv-SE" sz="2800">
                <a:solidFill>
                  <a:schemeClr val="accent1"/>
                </a:solidFill>
              </a:rPr>
              <a:t>Stimulate immun defence</a:t>
            </a:r>
          </a:p>
          <a:p>
            <a:pPr algn="ctr">
              <a:lnSpc>
                <a:spcPct val="90000"/>
              </a:lnSpc>
              <a:buFont typeface="Wingdings" pitchFamily="2" charset="2"/>
              <a:buNone/>
            </a:pPr>
            <a:endParaRPr lang="sv-SE" sz="2800">
              <a:solidFill>
                <a:schemeClr val="accent1"/>
              </a:solidFill>
            </a:endParaRPr>
          </a:p>
          <a:p>
            <a:pPr algn="ctr">
              <a:lnSpc>
                <a:spcPct val="90000"/>
              </a:lnSpc>
              <a:buFont typeface="Wingdings" pitchFamily="2" charset="2"/>
              <a:buNone/>
            </a:pPr>
            <a:r>
              <a:rPr lang="sv-SE" sz="2800">
                <a:solidFill>
                  <a:schemeClr val="accent1"/>
                </a:solidFill>
              </a:rPr>
              <a:t>Prevent Colon cancer</a:t>
            </a:r>
          </a:p>
          <a:p>
            <a:pPr algn="ctr">
              <a:lnSpc>
                <a:spcPct val="90000"/>
              </a:lnSpc>
              <a:buFont typeface="Wingdings" pitchFamily="2" charset="2"/>
              <a:buNone/>
            </a:pPr>
            <a:r>
              <a:rPr lang="sv-SE" sz="2800">
                <a:solidFill>
                  <a:schemeClr val="accent1"/>
                </a:solidFill>
              </a:rPr>
              <a:t>Stabilise intestinal microflora</a:t>
            </a:r>
          </a:p>
          <a:p>
            <a:pPr algn="ctr">
              <a:lnSpc>
                <a:spcPct val="90000"/>
              </a:lnSpc>
              <a:buFont typeface="Wingdings" pitchFamily="2" charset="2"/>
              <a:buNone/>
            </a:pPr>
            <a:r>
              <a:rPr lang="sv-SE" sz="2800">
                <a:solidFill>
                  <a:schemeClr val="accent1"/>
                </a:solidFill>
              </a:rPr>
              <a:t>Stimulate digestion of lactose</a:t>
            </a:r>
          </a:p>
          <a:p>
            <a:pPr algn="ctr">
              <a:lnSpc>
                <a:spcPct val="90000"/>
              </a:lnSpc>
              <a:buFont typeface="Wingdings" pitchFamily="2" charset="2"/>
              <a:buNone/>
            </a:pPr>
            <a:r>
              <a:rPr lang="sv-SE" sz="2800">
                <a:solidFill>
                  <a:schemeClr val="accent1"/>
                </a:solidFill>
              </a:rPr>
              <a:t>Reduce risk for infection</a:t>
            </a:r>
          </a:p>
          <a:p>
            <a:pPr>
              <a:lnSpc>
                <a:spcPct val="90000"/>
              </a:lnSpc>
              <a:buFont typeface="Wingdings" pitchFamily="2" charset="2"/>
              <a:buNone/>
            </a:pPr>
            <a:endParaRPr lang="en-US" sz="2800">
              <a:solidFill>
                <a:schemeClr val="accent1"/>
              </a:solidFill>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ipe(left)">
                                      <p:cBhvr>
                                        <p:cTn id="7" dur="2000"/>
                                        <p:tgtEl>
                                          <p:spTgt spid="1024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wipe(left)">
                                      <p:cBhvr>
                                        <p:cTn id="11" dur="2000"/>
                                        <p:tgtEl>
                                          <p:spTgt spid="1024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ipe(left)">
                                      <p:cBhvr>
                                        <p:cTn id="15" dur="2000"/>
                                        <p:tgtEl>
                                          <p:spTgt spid="1024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wipe(left)">
                                      <p:cBhvr>
                                        <p:cTn id="19" dur="2000"/>
                                        <p:tgtEl>
                                          <p:spTgt spid="10243">
                                            <p:txEl>
                                              <p:pRg st="4" end="4"/>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animEffect transition="in" filter="wipe(left)">
                                      <p:cBhvr>
                                        <p:cTn id="23" dur="2000"/>
                                        <p:tgtEl>
                                          <p:spTgt spid="10243">
                                            <p:txEl>
                                              <p:pRg st="5" end="5"/>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animEffect transition="in" filter="wipe(left)">
                                      <p:cBhvr>
                                        <p:cTn id="27" dur="2000"/>
                                        <p:tgtEl>
                                          <p:spTgt spid="10243">
                                            <p:txEl>
                                              <p:pRg st="6" end="6"/>
                                            </p:tx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animEffect transition="in" filter="wipe(left)">
                                      <p:cBhvr>
                                        <p:cTn id="31" dur="2000"/>
                                        <p:tgtEl>
                                          <p:spTgt spid="10243">
                                            <p:txEl>
                                              <p:pRg st="7" end="7"/>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0242"/>
                                        </p:tgtEl>
                                        <p:attrNameLst>
                                          <p:attrName>style.visibility</p:attrName>
                                        </p:attrNameLst>
                                      </p:cBhvr>
                                      <p:to>
                                        <p:strVal val="visible"/>
                                      </p:to>
                                    </p:set>
                                    <p:animEffect transition="in" filter="fade">
                                      <p:cBhvr>
                                        <p:cTn id="35"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sv-SE">
                <a:solidFill>
                  <a:schemeClr val="accent1"/>
                </a:solidFill>
              </a:rPr>
              <a:t>Some probiotic strains</a:t>
            </a:r>
            <a:r>
              <a:rPr lang="sv-SE" sz="2800">
                <a:solidFill>
                  <a:schemeClr val="accent1"/>
                </a:solidFill>
              </a:rPr>
              <a:t> </a:t>
            </a:r>
            <a:br>
              <a:rPr lang="sv-SE" sz="2800">
                <a:solidFill>
                  <a:schemeClr val="accent1"/>
                </a:solidFill>
              </a:rPr>
            </a:br>
            <a:r>
              <a:rPr lang="sv-SE" sz="2800">
                <a:solidFill>
                  <a:schemeClr val="accent1"/>
                </a:solidFill>
              </a:rPr>
              <a:t>of </a:t>
            </a:r>
            <a:br>
              <a:rPr lang="sv-SE" sz="2800">
                <a:solidFill>
                  <a:schemeClr val="accent1"/>
                </a:solidFill>
              </a:rPr>
            </a:br>
            <a:r>
              <a:rPr lang="sv-SE" sz="2800">
                <a:solidFill>
                  <a:schemeClr val="accent1"/>
                </a:solidFill>
              </a:rPr>
              <a:t>commercial food products</a:t>
            </a:r>
            <a:endParaRPr lang="en-US" sz="2800">
              <a:solidFill>
                <a:schemeClr val="accent1"/>
              </a:solidFill>
            </a:endParaRPr>
          </a:p>
        </p:txBody>
      </p:sp>
      <p:sp>
        <p:nvSpPr>
          <p:cNvPr id="16387" name="Rectangle 3"/>
          <p:cNvSpPr>
            <a:spLocks noGrp="1" noChangeArrowheads="1"/>
          </p:cNvSpPr>
          <p:nvPr>
            <p:ph type="body" idx="1"/>
          </p:nvPr>
        </p:nvSpPr>
        <p:spPr>
          <a:xfrm>
            <a:off x="395288" y="1844675"/>
            <a:ext cx="8229600" cy="4525963"/>
          </a:xfrm>
        </p:spPr>
        <p:txBody>
          <a:bodyPr/>
          <a:lstStyle/>
          <a:p>
            <a:pPr algn="ctr">
              <a:lnSpc>
                <a:spcPct val="90000"/>
              </a:lnSpc>
            </a:pPr>
            <a:endParaRPr lang="sv-SE" i="1"/>
          </a:p>
          <a:p>
            <a:pPr algn="ctr">
              <a:lnSpc>
                <a:spcPct val="90000"/>
              </a:lnSpc>
              <a:buFont typeface="Wingdings" pitchFamily="2" charset="2"/>
              <a:buNone/>
            </a:pPr>
            <a:r>
              <a:rPr lang="sv-SE" b="1" i="1">
                <a:solidFill>
                  <a:schemeClr val="accent1"/>
                </a:solidFill>
              </a:rPr>
              <a:t>Lactobacillus acidophillus</a:t>
            </a:r>
          </a:p>
          <a:p>
            <a:pPr algn="ctr">
              <a:lnSpc>
                <a:spcPct val="90000"/>
              </a:lnSpc>
              <a:buFont typeface="Wingdings" pitchFamily="2" charset="2"/>
              <a:buNone/>
            </a:pPr>
            <a:r>
              <a:rPr lang="sv-SE" b="1" i="1">
                <a:solidFill>
                  <a:schemeClr val="accent1"/>
                </a:solidFill>
              </a:rPr>
              <a:t>Lactobacillus reuteri</a:t>
            </a:r>
          </a:p>
          <a:p>
            <a:pPr algn="ctr">
              <a:lnSpc>
                <a:spcPct val="90000"/>
              </a:lnSpc>
              <a:buFont typeface="Wingdings" pitchFamily="2" charset="2"/>
              <a:buNone/>
            </a:pPr>
            <a:r>
              <a:rPr lang="sv-SE" b="1" i="1">
                <a:solidFill>
                  <a:schemeClr val="accent1"/>
                </a:solidFill>
              </a:rPr>
              <a:t>Lactobacillus plantarum</a:t>
            </a:r>
          </a:p>
          <a:p>
            <a:pPr algn="ctr">
              <a:lnSpc>
                <a:spcPct val="90000"/>
              </a:lnSpc>
              <a:buFont typeface="Wingdings" pitchFamily="2" charset="2"/>
              <a:buNone/>
            </a:pPr>
            <a:r>
              <a:rPr lang="sv-SE" b="1" i="1">
                <a:solidFill>
                  <a:schemeClr val="accent1"/>
                </a:solidFill>
              </a:rPr>
              <a:t>Lactobacillus casei</a:t>
            </a:r>
          </a:p>
          <a:p>
            <a:pPr algn="ctr">
              <a:lnSpc>
                <a:spcPct val="90000"/>
              </a:lnSpc>
              <a:buFont typeface="Wingdings" pitchFamily="2" charset="2"/>
              <a:buNone/>
            </a:pPr>
            <a:r>
              <a:rPr lang="sv-SE" b="1" i="1">
                <a:solidFill>
                  <a:schemeClr val="accent1"/>
                </a:solidFill>
              </a:rPr>
              <a:t>Bifidobacterium lactis</a:t>
            </a:r>
          </a:p>
          <a:p>
            <a:pPr algn="ctr">
              <a:lnSpc>
                <a:spcPct val="90000"/>
              </a:lnSpc>
              <a:buFont typeface="Wingdings" pitchFamily="2" charset="2"/>
              <a:buNone/>
            </a:pPr>
            <a:r>
              <a:rPr lang="sv-SE" b="1" i="1">
                <a:solidFill>
                  <a:schemeClr val="accent1"/>
                </a:solidFill>
              </a:rPr>
              <a:t>Bifidobacterium infantis</a:t>
            </a:r>
          </a:p>
          <a:p>
            <a:pPr algn="ctr">
              <a:lnSpc>
                <a:spcPct val="90000"/>
              </a:lnSpc>
              <a:buFont typeface="Wingdings" pitchFamily="2" charset="2"/>
              <a:buNone/>
            </a:pPr>
            <a:r>
              <a:rPr lang="sv-SE" b="1" i="1">
                <a:solidFill>
                  <a:schemeClr val="accent1"/>
                </a:solidFill>
              </a:rPr>
              <a:t>Bifidobacterium longum</a:t>
            </a:r>
            <a:endParaRPr lang="en-US" b="1" i="1">
              <a:solidFill>
                <a:schemeClr val="accent1"/>
              </a:solidFill>
            </a:endParaRP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500"/>
                                        <p:tgtEl>
                                          <p:spTgt spid="16387">
                                            <p:txEl>
                                              <p:pRg st="1" end="1"/>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Effect transition="in" filter="wipe(left)">
                                      <p:cBhvr>
                                        <p:cTn id="11" dur="500"/>
                                        <p:tgtEl>
                                          <p:spTgt spid="16387">
                                            <p:txEl>
                                              <p:pRg st="2" end="2"/>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wipe(left)">
                                      <p:cBhvr>
                                        <p:cTn id="15" dur="500"/>
                                        <p:tgtEl>
                                          <p:spTgt spid="16387">
                                            <p:txEl>
                                              <p:pRg st="3" end="3"/>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Effect transition="in" filter="wipe(left)">
                                      <p:cBhvr>
                                        <p:cTn id="19" dur="500"/>
                                        <p:tgtEl>
                                          <p:spTgt spid="16387">
                                            <p:txEl>
                                              <p:pRg st="4" end="4"/>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animEffect transition="in" filter="wipe(left)">
                                      <p:cBhvr>
                                        <p:cTn id="23" dur="500"/>
                                        <p:tgtEl>
                                          <p:spTgt spid="16387">
                                            <p:txEl>
                                              <p:pRg st="5" end="5"/>
                                            </p:txEl>
                                          </p:spTgt>
                                        </p:tgtEl>
                                      </p:cBhvr>
                                    </p:animEffect>
                                  </p:childTnLst>
                                </p:cTn>
                              </p:par>
                            </p:childTnLst>
                          </p:cTn>
                        </p:par>
                        <p:par>
                          <p:cTn id="24" fill="hold">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wipe(left)">
                                      <p:cBhvr>
                                        <p:cTn id="27" dur="500"/>
                                        <p:tgtEl>
                                          <p:spTgt spid="16387">
                                            <p:txEl>
                                              <p:pRg st="6" end="6"/>
                                            </p:txEl>
                                          </p:spTgt>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animEffect transition="in" filter="wipe(left)">
                                      <p:cBhvr>
                                        <p:cTn id="31" dur="500"/>
                                        <p:tgtEl>
                                          <p:spTgt spid="16387">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386"/>
                                        </p:tgtEl>
                                        <p:attrNameLst>
                                          <p:attrName>style.visibility</p:attrName>
                                        </p:attrNameLst>
                                      </p:cBhvr>
                                      <p:to>
                                        <p:strVal val="visible"/>
                                      </p:to>
                                    </p:set>
                                    <p:animEffect transition="in" filter="fade">
                                      <p:cBhvr>
                                        <p:cTn id="34" dur="2000"/>
                                        <p:tgtEl>
                                          <p:spTgt spid="16386"/>
                                        </p:tgtEl>
                                      </p:cBhvr>
                                    </p:animEffect>
                                  </p:childTnLst>
                                </p:cTn>
                              </p:par>
                            </p:childTnLst>
                          </p:cTn>
                        </p:par>
                        <p:par>
                          <p:cTn id="35" fill="hold">
                            <p:stCondLst>
                              <p:cond delay="7000"/>
                            </p:stCondLst>
                            <p:childTnLst>
                              <p:par>
                                <p:cTn id="36" presetID="1" presetClass="entr" presetSubtype="0" fill="hold" grpId="1" nodeType="afterEffect">
                                  <p:stCondLst>
                                    <p:cond delay="0"/>
                                  </p:stCondLst>
                                  <p:childTnLst>
                                    <p:set>
                                      <p:cBhvr>
                                        <p:cTn id="37"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US" sz="5400">
                <a:solidFill>
                  <a:schemeClr val="accent1"/>
                </a:solidFill>
              </a:rPr>
              <a:t/>
            </a:r>
            <a:br>
              <a:rPr lang="en-US" sz="5400">
                <a:solidFill>
                  <a:schemeClr val="accent1"/>
                </a:solidFill>
              </a:rPr>
            </a:br>
            <a:r>
              <a:rPr lang="en-US" sz="5400">
                <a:solidFill>
                  <a:schemeClr val="accent1"/>
                </a:solidFill>
              </a:rPr>
              <a:t>Birth of Prebiotics ?</a:t>
            </a:r>
            <a:r>
              <a:rPr lang="en-US" sz="5400"/>
              <a:t/>
            </a:r>
            <a:br>
              <a:rPr lang="en-US" sz="5400"/>
            </a:br>
            <a:endParaRPr lang="en-US" sz="5400"/>
          </a:p>
        </p:txBody>
      </p:sp>
      <p:sp>
        <p:nvSpPr>
          <p:cNvPr id="9219" name="Rectangle 3"/>
          <p:cNvSpPr>
            <a:spLocks noGrp="1" noChangeArrowheads="1"/>
          </p:cNvSpPr>
          <p:nvPr>
            <p:ph type="body" idx="1"/>
          </p:nvPr>
        </p:nvSpPr>
        <p:spPr/>
        <p:txBody>
          <a:bodyPr/>
          <a:lstStyle/>
          <a:p>
            <a:pPr>
              <a:lnSpc>
                <a:spcPct val="80000"/>
              </a:lnSpc>
              <a:buFont typeface="Wingdings" pitchFamily="2" charset="2"/>
              <a:buNone/>
            </a:pPr>
            <a:endParaRPr lang="sv-SE" sz="2800"/>
          </a:p>
          <a:p>
            <a:pPr algn="ctr">
              <a:lnSpc>
                <a:spcPct val="80000"/>
              </a:lnSpc>
              <a:buFont typeface="Wingdings" pitchFamily="2" charset="2"/>
              <a:buNone/>
            </a:pPr>
            <a:r>
              <a:rPr lang="sv-SE" sz="2800">
                <a:solidFill>
                  <a:schemeClr val="accent1"/>
                </a:solidFill>
              </a:rPr>
              <a:t>Also early in the sixties </a:t>
            </a:r>
          </a:p>
          <a:p>
            <a:pPr algn="ctr">
              <a:lnSpc>
                <a:spcPct val="80000"/>
              </a:lnSpc>
              <a:buFont typeface="Wingdings" pitchFamily="2" charset="2"/>
              <a:buNone/>
            </a:pPr>
            <a:r>
              <a:rPr lang="sv-SE" sz="2800">
                <a:solidFill>
                  <a:schemeClr val="accent1"/>
                </a:solidFill>
              </a:rPr>
              <a:t>Dr. Burkitt and also Dr. Trowell</a:t>
            </a:r>
          </a:p>
          <a:p>
            <a:pPr algn="ctr">
              <a:lnSpc>
                <a:spcPct val="80000"/>
              </a:lnSpc>
              <a:buFont typeface="Wingdings" pitchFamily="2" charset="2"/>
              <a:buNone/>
            </a:pPr>
            <a:r>
              <a:rPr lang="sv-SE" sz="2800">
                <a:solidFill>
                  <a:schemeClr val="accent1"/>
                </a:solidFill>
              </a:rPr>
              <a:t>made clinical observations of great importance </a:t>
            </a:r>
          </a:p>
          <a:p>
            <a:pPr algn="ctr">
              <a:lnSpc>
                <a:spcPct val="80000"/>
              </a:lnSpc>
              <a:buFont typeface="Wingdings" pitchFamily="2" charset="2"/>
              <a:buNone/>
            </a:pPr>
            <a:r>
              <a:rPr lang="sv-SE" sz="2800">
                <a:solidFill>
                  <a:schemeClr val="accent1"/>
                </a:solidFill>
              </a:rPr>
              <a:t> </a:t>
            </a:r>
          </a:p>
          <a:p>
            <a:pPr algn="ctr">
              <a:lnSpc>
                <a:spcPct val="80000"/>
              </a:lnSpc>
              <a:buFont typeface="Wingdings" pitchFamily="2" charset="2"/>
              <a:buNone/>
            </a:pPr>
            <a:r>
              <a:rPr lang="sv-SE" sz="2800">
                <a:solidFill>
                  <a:schemeClr val="accent1"/>
                </a:solidFill>
              </a:rPr>
              <a:t>and pointed out</a:t>
            </a:r>
          </a:p>
          <a:p>
            <a:pPr algn="ctr">
              <a:lnSpc>
                <a:spcPct val="80000"/>
              </a:lnSpc>
              <a:buFont typeface="Wingdings" pitchFamily="2" charset="2"/>
              <a:buNone/>
            </a:pPr>
            <a:r>
              <a:rPr lang="sv-SE" sz="2800">
                <a:solidFill>
                  <a:schemeClr val="accent1"/>
                </a:solidFill>
              </a:rPr>
              <a:t>the importance of some undigestible</a:t>
            </a:r>
          </a:p>
          <a:p>
            <a:pPr algn="ctr">
              <a:lnSpc>
                <a:spcPct val="80000"/>
              </a:lnSpc>
              <a:buFont typeface="Wingdings" pitchFamily="2" charset="2"/>
              <a:buNone/>
            </a:pPr>
            <a:r>
              <a:rPr lang="sv-SE" sz="2800">
                <a:solidFill>
                  <a:schemeClr val="accent1"/>
                </a:solidFill>
              </a:rPr>
              <a:t>matter of vegetable origin in the human diet</a:t>
            </a:r>
          </a:p>
          <a:p>
            <a:pPr algn="ctr">
              <a:lnSpc>
                <a:spcPct val="80000"/>
              </a:lnSpc>
              <a:buFont typeface="Wingdings" pitchFamily="2" charset="2"/>
              <a:buNone/>
            </a:pPr>
            <a:r>
              <a:rPr lang="en-US" sz="2800">
                <a:solidFill>
                  <a:schemeClr val="accent1"/>
                </a:solidFill>
              </a:rPr>
              <a:t>and the role of large intestine as an active organ of the human body</a:t>
            </a:r>
          </a:p>
        </p:txBody>
      </p:sp>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1000">
                                          <p:stCondLst>
                                            <p:cond delay="0"/>
                                          </p:stCondLst>
                                        </p:cTn>
                                        <p:tgtEl>
                                          <p:spTgt spid="9219">
                                            <p:txEl>
                                              <p:pRg st="1" end="1"/>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1000">
                                          <p:stCondLst>
                                            <p:cond delay="0"/>
                                          </p:stCondLst>
                                        </p:cTn>
                                        <p:tgtEl>
                                          <p:spTgt spid="9219">
                                            <p:txEl>
                                              <p:pRg st="2" end="2"/>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1000">
                                          <p:stCondLst>
                                            <p:cond delay="0"/>
                                          </p:stCondLst>
                                        </p:cTn>
                                        <p:tgtEl>
                                          <p:spTgt spid="9219">
                                            <p:txEl>
                                              <p:pRg st="3" end="3"/>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1000">
                                          <p:stCondLst>
                                            <p:cond delay="0"/>
                                          </p:stCondLst>
                                        </p:cTn>
                                        <p:tgtEl>
                                          <p:spTgt spid="9219">
                                            <p:txEl>
                                              <p:pRg st="4" end="4"/>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Effect transition="in" filter="fade">
                                      <p:cBhvr>
                                        <p:cTn id="23" dur="1000">
                                          <p:stCondLst>
                                            <p:cond delay="0"/>
                                          </p:stCondLst>
                                        </p:cTn>
                                        <p:tgtEl>
                                          <p:spTgt spid="9219">
                                            <p:txEl>
                                              <p:pRg st="5" end="5"/>
                                            </p:txEl>
                                          </p:spTgt>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fade">
                                      <p:cBhvr>
                                        <p:cTn id="27" dur="1000">
                                          <p:stCondLst>
                                            <p:cond delay="0"/>
                                          </p:stCondLst>
                                        </p:cTn>
                                        <p:tgtEl>
                                          <p:spTgt spid="9219">
                                            <p:txEl>
                                              <p:pRg st="6" end="6"/>
                                            </p:txEl>
                                          </p:spTgt>
                                        </p:tgtEl>
                                      </p:cBhvr>
                                    </p:animEffect>
                                  </p:childTnLst>
                                </p:cTn>
                              </p:par>
                            </p:childTnLst>
                          </p:cTn>
                        </p:par>
                        <p:par>
                          <p:cTn id="28" fill="hold">
                            <p:stCondLst>
                              <p:cond delay="6500"/>
                            </p:stCondLst>
                            <p:childTnLst>
                              <p:par>
                                <p:cTn id="29" presetID="10" presetClass="entr" presetSubtype="0" fill="hold" grpId="0" nodeType="after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animEffect transition="in" filter="fade">
                                      <p:cBhvr>
                                        <p:cTn id="31" dur="1000">
                                          <p:stCondLst>
                                            <p:cond delay="0"/>
                                          </p:stCondLst>
                                        </p:cTn>
                                        <p:tgtEl>
                                          <p:spTgt spid="9219">
                                            <p:txEl>
                                              <p:pRg st="7" end="7"/>
                                            </p:txEl>
                                          </p:spTgt>
                                        </p:tgtEl>
                                      </p:cBhvr>
                                    </p:animEffect>
                                  </p:childTnLst>
                                </p:cTn>
                              </p:par>
                            </p:childTnLst>
                          </p:cTn>
                        </p:par>
                        <p:par>
                          <p:cTn id="32" fill="hold">
                            <p:stCondLst>
                              <p:cond delay="7500"/>
                            </p:stCondLst>
                            <p:childTnLst>
                              <p:par>
                                <p:cTn id="33" presetID="10" presetClass="entr" presetSubtype="0" fill="hold" grpId="0" nodeType="after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animEffect transition="in" filter="fade">
                                      <p:cBhvr>
                                        <p:cTn id="35" dur="1000">
                                          <p:stCondLst>
                                            <p:cond delay="0"/>
                                          </p:stCondLst>
                                        </p:cTn>
                                        <p:tgtEl>
                                          <p:spTgt spid="9219">
                                            <p:txEl>
                                              <p:pRg st="8" end="8"/>
                                            </p:txEl>
                                          </p:spTgt>
                                        </p:tgtEl>
                                      </p:cBhvr>
                                    </p:animEffect>
                                  </p:childTnLst>
                                </p:cTn>
                              </p:par>
                            </p:childTnLst>
                          </p:cTn>
                        </p:par>
                        <p:par>
                          <p:cTn id="36" fill="hold">
                            <p:stCondLst>
                              <p:cond delay="8500"/>
                            </p:stCondLst>
                            <p:childTnLst>
                              <p:par>
                                <p:cTn id="37" presetID="53" presetClass="entr" presetSubtype="0" fill="hold" grpId="0" nodeType="afterEffect">
                                  <p:stCondLst>
                                    <p:cond delay="0"/>
                                  </p:stCondLst>
                                  <p:childTnLst>
                                    <p:set>
                                      <p:cBhvr>
                                        <p:cTn id="38" dur="1" fill="hold">
                                          <p:stCondLst>
                                            <p:cond delay="0"/>
                                          </p:stCondLst>
                                        </p:cTn>
                                        <p:tgtEl>
                                          <p:spTgt spid="9218"/>
                                        </p:tgtEl>
                                        <p:attrNameLst>
                                          <p:attrName>style.visibility</p:attrName>
                                        </p:attrNameLst>
                                      </p:cBhvr>
                                      <p:to>
                                        <p:strVal val="visible"/>
                                      </p:to>
                                    </p:set>
                                    <p:anim calcmode="lin" valueType="num">
                                      <p:cBhvr>
                                        <p:cTn id="39" dur="3000" fill="hold"/>
                                        <p:tgtEl>
                                          <p:spTgt spid="9218"/>
                                        </p:tgtEl>
                                        <p:attrNameLst>
                                          <p:attrName>ppt_w</p:attrName>
                                        </p:attrNameLst>
                                      </p:cBhvr>
                                      <p:tavLst>
                                        <p:tav tm="0">
                                          <p:val>
                                            <p:fltVal val="0"/>
                                          </p:val>
                                        </p:tav>
                                        <p:tav tm="100000">
                                          <p:val>
                                            <p:strVal val="#ppt_w"/>
                                          </p:val>
                                        </p:tav>
                                      </p:tavLst>
                                    </p:anim>
                                    <p:anim calcmode="lin" valueType="num">
                                      <p:cBhvr>
                                        <p:cTn id="40" dur="3000" fill="hold"/>
                                        <p:tgtEl>
                                          <p:spTgt spid="9218"/>
                                        </p:tgtEl>
                                        <p:attrNameLst>
                                          <p:attrName>ppt_h</p:attrName>
                                        </p:attrNameLst>
                                      </p:cBhvr>
                                      <p:tavLst>
                                        <p:tav tm="0">
                                          <p:val>
                                            <p:fltVal val="0"/>
                                          </p:val>
                                        </p:tav>
                                        <p:tav tm="100000">
                                          <p:val>
                                            <p:strVal val="#ppt_h"/>
                                          </p:val>
                                        </p:tav>
                                      </p:tavLst>
                                    </p:anim>
                                    <p:animEffect transition="in" filter="fade">
                                      <p:cBhvr>
                                        <p:cTn id="41" dur="3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1664</TotalTime>
  <Words>956</Words>
  <Application>Microsoft PowerPoint</Application>
  <PresentationFormat>On-screen Show (4:3)</PresentationFormat>
  <Paragraphs>286</Paragraphs>
  <Slides>28</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Garamond</vt:lpstr>
      <vt:lpstr>Times New Roman</vt:lpstr>
      <vt:lpstr>Wingdings</vt:lpstr>
      <vt:lpstr>Arial</vt:lpstr>
      <vt:lpstr>Bradley Hand ITC</vt:lpstr>
      <vt:lpstr>FS Albert</vt:lpstr>
      <vt:lpstr>Times</vt:lpstr>
      <vt:lpstr>Stream</vt:lpstr>
      <vt:lpstr>Photo Editor-foto</vt:lpstr>
      <vt:lpstr>Slide 1</vt:lpstr>
      <vt:lpstr> An ancient process with  strong cultural foundation  </vt:lpstr>
      <vt:lpstr>Excellent exposition of bio-diversity</vt:lpstr>
      <vt:lpstr>Fermentation is Applicable  for many purposes</vt:lpstr>
      <vt:lpstr>Fermentation is a Unique process with great potential</vt:lpstr>
      <vt:lpstr>Birth of Probiotics ?</vt:lpstr>
      <vt:lpstr>Probiotics  beneficial ”life promoting” microorganisms </vt:lpstr>
      <vt:lpstr>Some probiotic strains  of  commercial food products</vt:lpstr>
      <vt:lpstr> Birth of Prebiotics ? </vt:lpstr>
      <vt:lpstr> Prebiotics are suitable substrates for beneficial  microorganisms of the large intestine </vt:lpstr>
      <vt:lpstr>Synbiotic !! Prebiotic substrates and Probiotic organisms</vt:lpstr>
      <vt:lpstr>   Birth of Functional Foods ?   </vt:lpstr>
      <vt:lpstr>Slide 13</vt:lpstr>
      <vt:lpstr>Slide 14</vt:lpstr>
      <vt:lpstr>Slide 15</vt:lpstr>
      <vt:lpstr>Slide 16</vt:lpstr>
      <vt:lpstr>Some idea of what is at stake </vt:lpstr>
      <vt:lpstr>Slide 18</vt:lpstr>
      <vt:lpstr>Some important background information</vt:lpstr>
      <vt:lpstr>Slide 20</vt:lpstr>
      <vt:lpstr>Slide 21</vt:lpstr>
      <vt:lpstr>    There fore we have    SASNET – Fermented Foods</vt:lpstr>
      <vt:lpstr>Vision/Objectives/Goals</vt:lpstr>
      <vt:lpstr>EU/SPF - project </vt:lpstr>
      <vt:lpstr>Absolutely Invaluable !</vt:lpstr>
      <vt:lpstr>Please  Contact The co-ordinator</vt:lpstr>
      <vt:lpstr>Two more networks  being developed </vt:lpstr>
      <vt:lpstr>Slide 28</vt:lpstr>
    </vt:vector>
  </TitlesOfParts>
  <Company>Lund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Fermentation Metabilism of different substrates without direct participation of oxygen</dc:title>
  <dc:creator>Baboo Nair</dc:creator>
  <cp:lastModifiedBy>Vandit</cp:lastModifiedBy>
  <cp:revision>21</cp:revision>
  <dcterms:created xsi:type="dcterms:W3CDTF">2005-05-08T08:46:16Z</dcterms:created>
  <dcterms:modified xsi:type="dcterms:W3CDTF">2015-08-11T13:52:15Z</dcterms:modified>
</cp:coreProperties>
</file>